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Aileron Bold" charset="1" panose="00000800000000000000"/>
      <p:regular r:id="rId31"/>
    </p:embeddedFont>
    <p:embeddedFont>
      <p:font typeface="Aileron Bold Italics" charset="1" panose="00000800000000000000"/>
      <p:regular r:id="rId32"/>
    </p:embeddedFont>
    <p:embeddedFont>
      <p:font typeface="Canva Sans" charset="1" panose="020B0503030501040103"/>
      <p:regular r:id="rId33"/>
    </p:embeddedFont>
    <p:embeddedFont>
      <p:font typeface="IBM Plex Sans Bold Italics" charset="1" panose="020B0803050203000203"/>
      <p:regular r:id="rId35"/>
    </p:embeddedFont>
    <p:embeddedFont>
      <p:font typeface="Aileron Italics" charset="1" panose="00000500000000000000"/>
      <p:regular r:id="rId41"/>
    </p:embeddedFont>
    <p:embeddedFont>
      <p:font typeface="Arimo Bold" charset="1" panose="020B0704020202020204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notesMasters/notesMaster1.xml" Type="http://schemas.openxmlformats.org/officeDocument/2006/relationships/notesMaster"/><Relationship Id="rId29" Target="theme/theme2.xml" Type="http://schemas.openxmlformats.org/officeDocument/2006/relationships/theme"/><Relationship Id="rId3" Target="viewProps.xml" Type="http://schemas.openxmlformats.org/officeDocument/2006/relationships/viewProps"/><Relationship Id="rId30" Target="notesSlides/notesSlide1.xml" Type="http://schemas.openxmlformats.org/officeDocument/2006/relationships/notes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notesSlides/notesSlide2.xml" Type="http://schemas.openxmlformats.org/officeDocument/2006/relationships/notesSlide"/><Relationship Id="rId35" Target="fonts/font35.fntdata" Type="http://schemas.openxmlformats.org/officeDocument/2006/relationships/font"/><Relationship Id="rId36" Target="notesSlides/notesSlide3.xml" Type="http://schemas.openxmlformats.org/officeDocument/2006/relationships/notesSlide"/><Relationship Id="rId37" Target="notesSlides/notesSlide4.xml" Type="http://schemas.openxmlformats.org/officeDocument/2006/relationships/notesSlide"/><Relationship Id="rId38" Target="notesSlides/notesSlide5.xml" Type="http://schemas.openxmlformats.org/officeDocument/2006/relationships/notesSlide"/><Relationship Id="rId39" Target="notesSlides/notesSlide6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7.xml" Type="http://schemas.openxmlformats.org/officeDocument/2006/relationships/notesSlide"/><Relationship Id="rId41" Target="fonts/font41.fntdata" Type="http://schemas.openxmlformats.org/officeDocument/2006/relationships/font"/><Relationship Id="rId42" Target="notesSlides/notesSlide8.xml" Type="http://schemas.openxmlformats.org/officeDocument/2006/relationships/notesSlide"/><Relationship Id="rId43" Target="notesSlides/notesSlide9.xml" Type="http://schemas.openxmlformats.org/officeDocument/2006/relationships/notesSlide"/><Relationship Id="rId44" Target="fonts/font44.fntdata" Type="http://schemas.openxmlformats.org/officeDocument/2006/relationships/font"/><Relationship Id="rId45" Target="notesSlides/notesSlide10.xml" Type="http://schemas.openxmlformats.org/officeDocument/2006/relationships/notesSlide"/><Relationship Id="rId46" Target="notesSlides/notesSlide11.xml" Type="http://schemas.openxmlformats.org/officeDocument/2006/relationships/notesSlide"/><Relationship Id="rId47" Target="notesSlides/notesSlide12.xml" Type="http://schemas.openxmlformats.org/officeDocument/2006/relationships/notesSlide"/><Relationship Id="rId48" Target="notesSlides/notesSlide13.xml" Type="http://schemas.openxmlformats.org/officeDocument/2006/relationships/notesSlide"/><Relationship Id="rId49" Target="notesSlides/notesSlide14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15.xml" Type="http://schemas.openxmlformats.org/officeDocument/2006/relationships/notesSlide"/><Relationship Id="rId51" Target="notesSlides/notesSlide16.xml" Type="http://schemas.openxmlformats.org/officeDocument/2006/relationships/notesSlide"/><Relationship Id="rId52" Target="notesSlides/notesSlide17.xml" Type="http://schemas.openxmlformats.org/officeDocument/2006/relationships/notesSlide"/><Relationship Id="rId53" Target="notesSlides/notesSlide18.xml" Type="http://schemas.openxmlformats.org/officeDocument/2006/relationships/notesSlide"/><Relationship Id="rId54" Target="notesSlides/notesSlide19.xml" Type="http://schemas.openxmlformats.org/officeDocument/2006/relationships/notesSlide"/><Relationship Id="rId55" Target="notesSlides/notesSlide20.xml" Type="http://schemas.openxmlformats.org/officeDocument/2006/relationships/notesSlide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PE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MAXENCE EMILE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ROMAIN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JIMMY Alexandre</a:t>
            </a:r>
          </a:p>
          <a:p>
            <a:r>
              <a:rPr lang="en-US"/>
              <a:t/>
            </a:r>
          </a:p>
          <a:p>
            <a:r>
              <a:rPr lang="en-US"/>
              <a:t>- Justifier le choix des technos</a:t>
            </a:r>
          </a:p>
          <a:p>
            <a:r>
              <a:rPr lang="en-US"/>
              <a:t/>
            </a:r>
          </a:p>
          <a:p>
            <a:r>
              <a:rPr lang="en-US"/>
              <a:t>- Justifier le choix des librairies (Joueur vs Joueur, Joueur vs Bot)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Nicolas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PE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Maxime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Maxime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Maxime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Maxime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Romain 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PE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Romain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Maxence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Maxence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</a:p>
          <a:p>
            <a:r>
              <a:rPr lang="en-US"/>
              <a:t>Emile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</a:p>
          <a:p>
            <a:r>
              <a:rPr lang="en-US"/>
              <a:t>PE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</a:p>
          <a:p>
            <a:r>
              <a:rPr lang="en-US"/>
              <a:t>EMILE THEO ROMAIN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EMILE ROMAIN THEO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ROMAIN THEO EMILE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9.png" Type="http://schemas.openxmlformats.org/officeDocument/2006/relationships/image"/><Relationship Id="rId12" Target="../media/image10.png" Type="http://schemas.openxmlformats.org/officeDocument/2006/relationships/image"/><Relationship Id="rId13" Target="../media/image11.png" Type="http://schemas.openxmlformats.org/officeDocument/2006/relationships/image"/><Relationship Id="rId14" Target="../media/image12.sv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11" Target="../media/image61.png" Type="http://schemas.openxmlformats.org/officeDocument/2006/relationships/image"/><Relationship Id="rId12" Target="../media/image62.png" Type="http://schemas.openxmlformats.org/officeDocument/2006/relationships/image"/><Relationship Id="rId13" Target="../media/image11.png" Type="http://schemas.openxmlformats.org/officeDocument/2006/relationships/image"/><Relationship Id="rId14" Target="../media/image12.svg" Type="http://schemas.openxmlformats.org/officeDocument/2006/relationships/image"/><Relationship Id="rId2" Target="../notesSlides/notesSlide10.xml" Type="http://schemas.openxmlformats.org/officeDocument/2006/relationships/notesSlide"/><Relationship Id="rId3" Target="../media/image57.png" Type="http://schemas.openxmlformats.org/officeDocument/2006/relationships/image"/><Relationship Id="rId4" Target="../media/image58.sv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Relationship Id="rId7" Target="../media/image59.jpeg" Type="http://schemas.openxmlformats.org/officeDocument/2006/relationships/image"/><Relationship Id="rId8" Target="../media/image60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64.png" Type="http://schemas.openxmlformats.org/officeDocument/2006/relationships/image"/><Relationship Id="rId2" Target="../notesSlides/notesSlide11.xml" Type="http://schemas.openxmlformats.org/officeDocument/2006/relationships/notesSlide"/><Relationship Id="rId3" Target="../media/image31.png" Type="http://schemas.openxmlformats.org/officeDocument/2006/relationships/image"/><Relationship Id="rId4" Target="../media/image32.svg" Type="http://schemas.openxmlformats.org/officeDocument/2006/relationships/image"/><Relationship Id="rId5" Target="../media/image63.pn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11" Target="../media/image27.png" Type="http://schemas.openxmlformats.org/officeDocument/2006/relationships/image"/><Relationship Id="rId12" Target="../media/image28.svg" Type="http://schemas.openxmlformats.org/officeDocument/2006/relationships/image"/><Relationship Id="rId13" Target="../media/image33.png" Type="http://schemas.openxmlformats.org/officeDocument/2006/relationships/image"/><Relationship Id="rId14" Target="../media/image34.svg" Type="http://schemas.openxmlformats.org/officeDocument/2006/relationships/image"/><Relationship Id="rId15" Target="../media/image70.png" Type="http://schemas.openxmlformats.org/officeDocument/2006/relationships/image"/><Relationship Id="rId16" Target="../media/image71.svg" Type="http://schemas.openxmlformats.org/officeDocument/2006/relationships/image"/><Relationship Id="rId17" Target="../media/image11.png" Type="http://schemas.openxmlformats.org/officeDocument/2006/relationships/image"/><Relationship Id="rId18" Target="../media/image12.svg" Type="http://schemas.openxmlformats.org/officeDocument/2006/relationships/image"/><Relationship Id="rId2" Target="../notesSlides/notesSlide12.xml" Type="http://schemas.openxmlformats.org/officeDocument/2006/relationships/notesSlide"/><Relationship Id="rId3" Target="../media/image24.jpeg" Type="http://schemas.openxmlformats.org/officeDocument/2006/relationships/image"/><Relationship Id="rId4" Target="../media/image65.png" Type="http://schemas.openxmlformats.org/officeDocument/2006/relationships/image"/><Relationship Id="rId5" Target="../media/image66.svg" Type="http://schemas.openxmlformats.org/officeDocument/2006/relationships/image"/><Relationship Id="rId6" Target="../media/image67.png" Type="http://schemas.openxmlformats.org/officeDocument/2006/relationships/image"/><Relationship Id="rId7" Target="../media/image68.svg" Type="http://schemas.openxmlformats.org/officeDocument/2006/relationships/image"/><Relationship Id="rId8" Target="../media/image69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2.png" Type="http://schemas.openxmlformats.org/officeDocument/2006/relationships/image"/><Relationship Id="rId3" Target="../media/image73.svg" Type="http://schemas.openxmlformats.org/officeDocument/2006/relationships/image"/><Relationship Id="rId4" Target="../media/image74.jpeg" Type="http://schemas.openxmlformats.org/officeDocument/2006/relationships/image"/><Relationship Id="rId5" Target="../media/VAGZc3XyZ58.mp4" Type="http://schemas.openxmlformats.org/officeDocument/2006/relationships/video"/><Relationship Id="rId6" Target="../media/VAGZc3XyZ58.mp4" Type="http://schemas.microsoft.com/office/2007/relationships/media"/><Relationship Id="rId7" Target="../media/image70.png" Type="http://schemas.openxmlformats.org/officeDocument/2006/relationships/image"/><Relationship Id="rId8" Target="../media/image71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png" Type="http://schemas.openxmlformats.org/officeDocument/2006/relationships/image"/><Relationship Id="rId3" Target="../media/image71.svg" Type="http://schemas.openxmlformats.org/officeDocument/2006/relationships/image"/><Relationship Id="rId4" Target="../media/image75.png" Type="http://schemas.openxmlformats.org/officeDocument/2006/relationships/image"/><Relationship Id="rId5" Target="../media/image76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72.png" Type="http://schemas.openxmlformats.org/officeDocument/2006/relationships/image"/><Relationship Id="rId9" Target="../media/image7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81.png" Type="http://schemas.openxmlformats.org/officeDocument/2006/relationships/image"/><Relationship Id="rId12" Target="../media/image82.svg" Type="http://schemas.openxmlformats.org/officeDocument/2006/relationships/image"/><Relationship Id="rId13" Target="../media/image83.png" Type="http://schemas.openxmlformats.org/officeDocument/2006/relationships/image"/><Relationship Id="rId14" Target="../media/image84.svg" Type="http://schemas.openxmlformats.org/officeDocument/2006/relationships/image"/><Relationship Id="rId15" Target="../media/image70.png" Type="http://schemas.openxmlformats.org/officeDocument/2006/relationships/image"/><Relationship Id="rId16" Target="../media/image71.svg" Type="http://schemas.openxmlformats.org/officeDocument/2006/relationships/image"/><Relationship Id="rId17" Target="../media/image85.png" Type="http://schemas.openxmlformats.org/officeDocument/2006/relationships/image"/><Relationship Id="rId18" Target="../media/image86.svg" Type="http://schemas.openxmlformats.org/officeDocument/2006/relationships/image"/><Relationship Id="rId19" Target="../media/image87.png" Type="http://schemas.openxmlformats.org/officeDocument/2006/relationships/image"/><Relationship Id="rId2" Target="../notesSlides/notesSlide13.xml" Type="http://schemas.openxmlformats.org/officeDocument/2006/relationships/notesSlide"/><Relationship Id="rId20" Target="../media/image88.svg" Type="http://schemas.openxmlformats.org/officeDocument/2006/relationships/image"/><Relationship Id="rId21" Target="../media/image89.png" Type="http://schemas.openxmlformats.org/officeDocument/2006/relationships/image"/><Relationship Id="rId22" Target="../media/image90.svg" Type="http://schemas.openxmlformats.org/officeDocument/2006/relationships/image"/><Relationship Id="rId23" Target="../media/image9.png" Type="http://schemas.openxmlformats.org/officeDocument/2006/relationships/image"/><Relationship Id="rId24" Target="../media/image33.png" Type="http://schemas.openxmlformats.org/officeDocument/2006/relationships/image"/><Relationship Id="rId25" Target="../media/image34.svg" Type="http://schemas.openxmlformats.org/officeDocument/2006/relationships/image"/><Relationship Id="rId26" Target="../media/image40.png" Type="http://schemas.openxmlformats.org/officeDocument/2006/relationships/image"/><Relationship Id="rId27" Target="../media/image41.svg" Type="http://schemas.openxmlformats.org/officeDocument/2006/relationships/image"/><Relationship Id="rId28" Target="../media/image11.png" Type="http://schemas.openxmlformats.org/officeDocument/2006/relationships/image"/><Relationship Id="rId29" Target="../media/image12.svg" Type="http://schemas.openxmlformats.org/officeDocument/2006/relationships/image"/><Relationship Id="rId3" Target="../media/image77.png" Type="http://schemas.openxmlformats.org/officeDocument/2006/relationships/image"/><Relationship Id="rId4" Target="../media/image78.svg" Type="http://schemas.openxmlformats.org/officeDocument/2006/relationships/image"/><Relationship Id="rId5" Target="../media/image57.png" Type="http://schemas.openxmlformats.org/officeDocument/2006/relationships/image"/><Relationship Id="rId6" Target="../media/image58.svg" Type="http://schemas.openxmlformats.org/officeDocument/2006/relationships/image"/><Relationship Id="rId7" Target="../media/image79.png" Type="http://schemas.openxmlformats.org/officeDocument/2006/relationships/image"/><Relationship Id="rId8" Target="../media/image80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6.svg" Type="http://schemas.openxmlformats.org/officeDocument/2006/relationships/image"/><Relationship Id="rId11" Target="../media/image95.png" Type="http://schemas.openxmlformats.org/officeDocument/2006/relationships/image"/><Relationship Id="rId12" Target="../media/image96.svg" Type="http://schemas.openxmlformats.org/officeDocument/2006/relationships/image"/><Relationship Id="rId13" Target="../media/image97.png" Type="http://schemas.openxmlformats.org/officeDocument/2006/relationships/image"/><Relationship Id="rId14" Target="../media/image98.svg" Type="http://schemas.openxmlformats.org/officeDocument/2006/relationships/image"/><Relationship Id="rId15" Target="../media/image99.png" Type="http://schemas.openxmlformats.org/officeDocument/2006/relationships/image"/><Relationship Id="rId16" Target="../media/image100.svg" Type="http://schemas.openxmlformats.org/officeDocument/2006/relationships/image"/><Relationship Id="rId17" Target="../media/image40.png" Type="http://schemas.openxmlformats.org/officeDocument/2006/relationships/image"/><Relationship Id="rId18" Target="../media/image41.svg" Type="http://schemas.openxmlformats.org/officeDocument/2006/relationships/image"/><Relationship Id="rId19" Target="../media/image11.png" Type="http://schemas.openxmlformats.org/officeDocument/2006/relationships/image"/><Relationship Id="rId2" Target="../notesSlides/notesSlide14.xml" Type="http://schemas.openxmlformats.org/officeDocument/2006/relationships/notesSlide"/><Relationship Id="rId20" Target="../media/image12.svg" Type="http://schemas.openxmlformats.org/officeDocument/2006/relationships/image"/><Relationship Id="rId3" Target="../media/image77.png" Type="http://schemas.openxmlformats.org/officeDocument/2006/relationships/image"/><Relationship Id="rId4" Target="../media/image78.svg" Type="http://schemas.openxmlformats.org/officeDocument/2006/relationships/image"/><Relationship Id="rId5" Target="../media/image91.png" Type="http://schemas.openxmlformats.org/officeDocument/2006/relationships/image"/><Relationship Id="rId6" Target="../media/image92.svg" Type="http://schemas.openxmlformats.org/officeDocument/2006/relationships/image"/><Relationship Id="rId7" Target="../media/image93.png" Type="http://schemas.openxmlformats.org/officeDocument/2006/relationships/image"/><Relationship Id="rId8" Target="../media/image94.svg" Type="http://schemas.openxmlformats.org/officeDocument/2006/relationships/image"/><Relationship Id="rId9" Target="../media/image8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0.svg" Type="http://schemas.openxmlformats.org/officeDocument/2006/relationships/image"/><Relationship Id="rId11" Target="../media/image105.png" Type="http://schemas.openxmlformats.org/officeDocument/2006/relationships/image"/><Relationship Id="rId12" Target="../media/image106.svg" Type="http://schemas.openxmlformats.org/officeDocument/2006/relationships/image"/><Relationship Id="rId13" Target="../media/image107.png" Type="http://schemas.openxmlformats.org/officeDocument/2006/relationships/image"/><Relationship Id="rId14" Target="../media/image108.svg" Type="http://schemas.openxmlformats.org/officeDocument/2006/relationships/image"/><Relationship Id="rId15" Target="../media/image109.png" Type="http://schemas.openxmlformats.org/officeDocument/2006/relationships/image"/><Relationship Id="rId16" Target="../media/image110.svg" Type="http://schemas.openxmlformats.org/officeDocument/2006/relationships/image"/><Relationship Id="rId17" Target="../media/image87.png" Type="http://schemas.openxmlformats.org/officeDocument/2006/relationships/image"/><Relationship Id="rId18" Target="../media/image88.svg" Type="http://schemas.openxmlformats.org/officeDocument/2006/relationships/image"/><Relationship Id="rId19" Target="../media/image33.png" Type="http://schemas.openxmlformats.org/officeDocument/2006/relationships/image"/><Relationship Id="rId2" Target="../notesSlides/notesSlide15.xml" Type="http://schemas.openxmlformats.org/officeDocument/2006/relationships/notesSlide"/><Relationship Id="rId20" Target="../media/image34.svg" Type="http://schemas.openxmlformats.org/officeDocument/2006/relationships/image"/><Relationship Id="rId21" Target="../media/image11.png" Type="http://schemas.openxmlformats.org/officeDocument/2006/relationships/image"/><Relationship Id="rId22" Target="../media/image12.svg" Type="http://schemas.openxmlformats.org/officeDocument/2006/relationships/image"/><Relationship Id="rId3" Target="../media/image101.png" Type="http://schemas.openxmlformats.org/officeDocument/2006/relationships/image"/><Relationship Id="rId4" Target="../media/image102.svg" Type="http://schemas.openxmlformats.org/officeDocument/2006/relationships/image"/><Relationship Id="rId5" Target="../media/image103.png" Type="http://schemas.openxmlformats.org/officeDocument/2006/relationships/image"/><Relationship Id="rId6" Target="../media/image104.svg" Type="http://schemas.openxmlformats.org/officeDocument/2006/relationships/image"/><Relationship Id="rId7" Target="../media/image57.png" Type="http://schemas.openxmlformats.org/officeDocument/2006/relationships/image"/><Relationship Id="rId8" Target="../media/image58.svg" Type="http://schemas.openxmlformats.org/officeDocument/2006/relationships/image"/><Relationship Id="rId9" Target="../media/image7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0.svg" Type="http://schemas.openxmlformats.org/officeDocument/2006/relationships/image"/><Relationship Id="rId11" Target="../media/image105.png" Type="http://schemas.openxmlformats.org/officeDocument/2006/relationships/image"/><Relationship Id="rId12" Target="../media/image106.svg" Type="http://schemas.openxmlformats.org/officeDocument/2006/relationships/image"/><Relationship Id="rId13" Target="../media/image111.png" Type="http://schemas.openxmlformats.org/officeDocument/2006/relationships/image"/><Relationship Id="rId14" Target="../media/image112.svg" Type="http://schemas.openxmlformats.org/officeDocument/2006/relationships/image"/><Relationship Id="rId15" Target="../media/image113.png" Type="http://schemas.openxmlformats.org/officeDocument/2006/relationships/image"/><Relationship Id="rId16" Target="../media/image114.svg" Type="http://schemas.openxmlformats.org/officeDocument/2006/relationships/image"/><Relationship Id="rId17" Target="../media/image115.png" Type="http://schemas.openxmlformats.org/officeDocument/2006/relationships/image"/><Relationship Id="rId18" Target="../media/image116.svg" Type="http://schemas.openxmlformats.org/officeDocument/2006/relationships/image"/><Relationship Id="rId19" Target="../media/image33.png" Type="http://schemas.openxmlformats.org/officeDocument/2006/relationships/image"/><Relationship Id="rId2" Target="../notesSlides/notesSlide16.xml" Type="http://schemas.openxmlformats.org/officeDocument/2006/relationships/notesSlide"/><Relationship Id="rId20" Target="../media/image34.svg" Type="http://schemas.openxmlformats.org/officeDocument/2006/relationships/image"/><Relationship Id="rId21" Target="../media/image11.png" Type="http://schemas.openxmlformats.org/officeDocument/2006/relationships/image"/><Relationship Id="rId22" Target="../media/image12.svg" Type="http://schemas.openxmlformats.org/officeDocument/2006/relationships/image"/><Relationship Id="rId3" Target="../media/image101.png" Type="http://schemas.openxmlformats.org/officeDocument/2006/relationships/image"/><Relationship Id="rId4" Target="../media/image102.svg" Type="http://schemas.openxmlformats.org/officeDocument/2006/relationships/image"/><Relationship Id="rId5" Target="../media/image103.png" Type="http://schemas.openxmlformats.org/officeDocument/2006/relationships/image"/><Relationship Id="rId6" Target="../media/image104.svg" Type="http://schemas.openxmlformats.org/officeDocument/2006/relationships/image"/><Relationship Id="rId7" Target="../media/image57.png" Type="http://schemas.openxmlformats.org/officeDocument/2006/relationships/image"/><Relationship Id="rId8" Target="../media/image58.svg" Type="http://schemas.openxmlformats.org/officeDocument/2006/relationships/image"/><Relationship Id="rId9" Target="../media/image7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svg" Type="http://schemas.openxmlformats.org/officeDocument/2006/relationships/image"/><Relationship Id="rId11" Target="../media/image107.png" Type="http://schemas.openxmlformats.org/officeDocument/2006/relationships/image"/><Relationship Id="rId12" Target="../media/image108.svg" Type="http://schemas.openxmlformats.org/officeDocument/2006/relationships/image"/><Relationship Id="rId13" Target="../media/image109.png" Type="http://schemas.openxmlformats.org/officeDocument/2006/relationships/image"/><Relationship Id="rId14" Target="../media/image110.svg" Type="http://schemas.openxmlformats.org/officeDocument/2006/relationships/image"/><Relationship Id="rId15" Target="../media/image119.png" Type="http://schemas.openxmlformats.org/officeDocument/2006/relationships/image"/><Relationship Id="rId16" Target="../media/image120.svg" Type="http://schemas.openxmlformats.org/officeDocument/2006/relationships/image"/><Relationship Id="rId17" Target="../media/image89.png" Type="http://schemas.openxmlformats.org/officeDocument/2006/relationships/image"/><Relationship Id="rId18" Target="../media/image90.svg" Type="http://schemas.openxmlformats.org/officeDocument/2006/relationships/image"/><Relationship Id="rId19" Target="../media/image121.png" Type="http://schemas.openxmlformats.org/officeDocument/2006/relationships/image"/><Relationship Id="rId2" Target="../notesSlides/notesSlide17.xml" Type="http://schemas.openxmlformats.org/officeDocument/2006/relationships/notesSlide"/><Relationship Id="rId20" Target="../media/image122.svg" Type="http://schemas.openxmlformats.org/officeDocument/2006/relationships/image"/><Relationship Id="rId21" Target="../media/image11.png" Type="http://schemas.openxmlformats.org/officeDocument/2006/relationships/image"/><Relationship Id="rId22" Target="../media/image12.svg" Type="http://schemas.openxmlformats.org/officeDocument/2006/relationships/image"/><Relationship Id="rId3" Target="../media/image101.png" Type="http://schemas.openxmlformats.org/officeDocument/2006/relationships/image"/><Relationship Id="rId4" Target="../media/image102.svg" Type="http://schemas.openxmlformats.org/officeDocument/2006/relationships/image"/><Relationship Id="rId5" Target="../media/image117.png" Type="http://schemas.openxmlformats.org/officeDocument/2006/relationships/image"/><Relationship Id="rId6" Target="../media/image118.svg" Type="http://schemas.openxmlformats.org/officeDocument/2006/relationships/image"/><Relationship Id="rId7" Target="../media/image79.png" Type="http://schemas.openxmlformats.org/officeDocument/2006/relationships/image"/><Relationship Id="rId8" Target="../media/image80.svg" Type="http://schemas.openxmlformats.org/officeDocument/2006/relationships/image"/><Relationship Id="rId9" Target="../media/image5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jpe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svg" Type="http://schemas.openxmlformats.org/officeDocument/2006/relationships/image"/><Relationship Id="rId11" Target="../media/image119.png" Type="http://schemas.openxmlformats.org/officeDocument/2006/relationships/image"/><Relationship Id="rId12" Target="../media/image120.svg" Type="http://schemas.openxmlformats.org/officeDocument/2006/relationships/image"/><Relationship Id="rId13" Target="../media/image123.png" Type="http://schemas.openxmlformats.org/officeDocument/2006/relationships/image"/><Relationship Id="rId14" Target="../media/image124.svg" Type="http://schemas.openxmlformats.org/officeDocument/2006/relationships/image"/><Relationship Id="rId15" Target="../media/image125.png" Type="http://schemas.openxmlformats.org/officeDocument/2006/relationships/image"/><Relationship Id="rId16" Target="../media/image126.svg" Type="http://schemas.openxmlformats.org/officeDocument/2006/relationships/image"/><Relationship Id="rId17" Target="../media/image127.png" Type="http://schemas.openxmlformats.org/officeDocument/2006/relationships/image"/><Relationship Id="rId18" Target="../media/image128.svg" Type="http://schemas.openxmlformats.org/officeDocument/2006/relationships/image"/><Relationship Id="rId19" Target="../media/image121.png" Type="http://schemas.openxmlformats.org/officeDocument/2006/relationships/image"/><Relationship Id="rId2" Target="../notesSlides/notesSlide18.xml" Type="http://schemas.openxmlformats.org/officeDocument/2006/relationships/notesSlide"/><Relationship Id="rId20" Target="../media/image122.svg" Type="http://schemas.openxmlformats.org/officeDocument/2006/relationships/image"/><Relationship Id="rId21" Target="../media/image11.png" Type="http://schemas.openxmlformats.org/officeDocument/2006/relationships/image"/><Relationship Id="rId22" Target="../media/image12.svg" Type="http://schemas.openxmlformats.org/officeDocument/2006/relationships/image"/><Relationship Id="rId3" Target="../media/image101.png" Type="http://schemas.openxmlformats.org/officeDocument/2006/relationships/image"/><Relationship Id="rId4" Target="../media/image102.svg" Type="http://schemas.openxmlformats.org/officeDocument/2006/relationships/image"/><Relationship Id="rId5" Target="../media/image117.png" Type="http://schemas.openxmlformats.org/officeDocument/2006/relationships/image"/><Relationship Id="rId6" Target="../media/image118.svg" Type="http://schemas.openxmlformats.org/officeDocument/2006/relationships/image"/><Relationship Id="rId7" Target="../media/image79.png" Type="http://schemas.openxmlformats.org/officeDocument/2006/relationships/image"/><Relationship Id="rId8" Target="../media/image80.svg" Type="http://schemas.openxmlformats.org/officeDocument/2006/relationships/image"/><Relationship Id="rId9" Target="../media/image5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2.svg" Type="http://schemas.openxmlformats.org/officeDocument/2006/relationships/image"/><Relationship Id="rId11" Target="../media/image133.png" Type="http://schemas.openxmlformats.org/officeDocument/2006/relationships/image"/><Relationship Id="rId12" Target="../media/image134.svg" Type="http://schemas.openxmlformats.org/officeDocument/2006/relationships/image"/><Relationship Id="rId13" Target="../media/image135.png" Type="http://schemas.openxmlformats.org/officeDocument/2006/relationships/image"/><Relationship Id="rId14" Target="../media/image136.png" Type="http://schemas.openxmlformats.org/officeDocument/2006/relationships/image"/><Relationship Id="rId15" Target="../media/image11.png" Type="http://schemas.openxmlformats.org/officeDocument/2006/relationships/image"/><Relationship Id="rId16" Target="../media/image12.svg" Type="http://schemas.openxmlformats.org/officeDocument/2006/relationships/image"/><Relationship Id="rId2" Target="../notesSlides/notesSlide19.xml" Type="http://schemas.openxmlformats.org/officeDocument/2006/relationships/notesSlide"/><Relationship Id="rId3" Target="../media/image57.png" Type="http://schemas.openxmlformats.org/officeDocument/2006/relationships/image"/><Relationship Id="rId4" Target="../media/image58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29.png" Type="http://schemas.openxmlformats.org/officeDocument/2006/relationships/image"/><Relationship Id="rId8" Target="../media/image130.svg" Type="http://schemas.openxmlformats.org/officeDocument/2006/relationships/image"/><Relationship Id="rId9" Target="../media/image13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Relationship Id="rId3" Target="../media/image137.jpeg" Type="http://schemas.openxmlformats.org/officeDocument/2006/relationships/image"/><Relationship Id="rId4" Target="../media/image57.png" Type="http://schemas.openxmlformats.org/officeDocument/2006/relationships/image"/><Relationship Id="rId5" Target="../media/image5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jpe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2" Target="../notesSlides/notesSlide4.xml" Type="http://schemas.openxmlformats.org/officeDocument/2006/relationships/notesSlid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4.jpe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svg" Type="http://schemas.openxmlformats.org/officeDocument/2006/relationships/image"/><Relationship Id="rId11" Target="../media/image39.pn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31.png" Type="http://schemas.openxmlformats.org/officeDocument/2006/relationships/image"/><Relationship Id="rId4" Target="../media/image32.sv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Relationship Id="rId7" Target="../media/image35.png" Type="http://schemas.openxmlformats.org/officeDocument/2006/relationships/image"/><Relationship Id="rId8" Target="../media/image36.sv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svg" Type="http://schemas.openxmlformats.org/officeDocument/2006/relationships/image"/><Relationship Id="rId11" Target="../media/image44.png" Type="http://schemas.openxmlformats.org/officeDocument/2006/relationships/image"/><Relationship Id="rId12" Target="../media/image45.png" Type="http://schemas.openxmlformats.org/officeDocument/2006/relationships/image"/><Relationship Id="rId13" Target="../media/image46.png" Type="http://schemas.openxmlformats.org/officeDocument/2006/relationships/image"/><Relationship Id="rId14" Target="../media/image47.png" Type="http://schemas.openxmlformats.org/officeDocument/2006/relationships/image"/><Relationship Id="rId15" Target="../media/image11.png" Type="http://schemas.openxmlformats.org/officeDocument/2006/relationships/image"/><Relationship Id="rId16" Target="../media/image12.svg" Type="http://schemas.openxmlformats.org/officeDocument/2006/relationships/image"/><Relationship Id="rId2" Target="../notesSlides/notesSlide6.xml" Type="http://schemas.openxmlformats.org/officeDocument/2006/relationships/notesSlide"/><Relationship Id="rId3" Target="../media/image31.png" Type="http://schemas.openxmlformats.org/officeDocument/2006/relationships/image"/><Relationship Id="rId4" Target="../media/image32.svg" Type="http://schemas.openxmlformats.org/officeDocument/2006/relationships/image"/><Relationship Id="rId5" Target="../media/image40.png" Type="http://schemas.openxmlformats.org/officeDocument/2006/relationships/image"/><Relationship Id="rId6" Target="../media/image41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svg" Type="http://schemas.openxmlformats.org/officeDocument/2006/relationships/image"/><Relationship Id="rId11" Target="../media/image50.png" Type="http://schemas.openxmlformats.org/officeDocument/2006/relationships/image"/><Relationship Id="rId12" Target="../media/image51.svg" Type="http://schemas.openxmlformats.org/officeDocument/2006/relationships/image"/><Relationship Id="rId13" Target="../media/image52.png" Type="http://schemas.openxmlformats.org/officeDocument/2006/relationships/image"/><Relationship Id="rId14" Target="../media/image53.svg" Type="http://schemas.openxmlformats.org/officeDocument/2006/relationships/image"/><Relationship Id="rId15" Target="../media/image11.png" Type="http://schemas.openxmlformats.org/officeDocument/2006/relationships/image"/><Relationship Id="rId16" Target="../media/image12.svg" Type="http://schemas.openxmlformats.org/officeDocument/2006/relationships/image"/><Relationship Id="rId2" Target="../notesSlides/notesSlide7.xml" Type="http://schemas.openxmlformats.org/officeDocument/2006/relationships/notesSlide"/><Relationship Id="rId3" Target="../media/image31.png" Type="http://schemas.openxmlformats.org/officeDocument/2006/relationships/image"/><Relationship Id="rId4" Target="../media/image32.svg" Type="http://schemas.openxmlformats.org/officeDocument/2006/relationships/image"/><Relationship Id="rId5" Target="../media/image40.png" Type="http://schemas.openxmlformats.org/officeDocument/2006/relationships/image"/><Relationship Id="rId6" Target="../media/image41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2" Target="../notesSlides/notesSlide8.xml" Type="http://schemas.openxmlformats.org/officeDocument/2006/relationships/notesSlide"/><Relationship Id="rId3" Target="../media/image31.png" Type="http://schemas.openxmlformats.org/officeDocument/2006/relationships/image"/><Relationship Id="rId4" Target="../media/image32.svg" Type="http://schemas.openxmlformats.org/officeDocument/2006/relationships/image"/><Relationship Id="rId5" Target="../media/image54.pn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https://fr.wikipedia.org/wiki/%C3%80" TargetMode="External" Type="http://schemas.openxmlformats.org/officeDocument/2006/relationships/hyperlink"/><Relationship Id="rId14" Target="../media/image55.png" Type="http://schemas.openxmlformats.org/officeDocument/2006/relationships/image"/><Relationship Id="rId15" Target="../media/image56.svg" Type="http://schemas.openxmlformats.org/officeDocument/2006/relationships/image"/><Relationship Id="rId16" Target="../media/image11.png" Type="http://schemas.openxmlformats.org/officeDocument/2006/relationships/image"/><Relationship Id="rId17" Target="../media/image12.svg" Type="http://schemas.openxmlformats.org/officeDocument/2006/relationships/image"/><Relationship Id="rId2" Target="../notesSlides/notesSlide9.xml" Type="http://schemas.openxmlformats.org/officeDocument/2006/relationships/notesSlide"/><Relationship Id="rId3" Target="../media/image31.png" Type="http://schemas.openxmlformats.org/officeDocument/2006/relationships/image"/><Relationship Id="rId4" Target="../media/image32.svg" Type="http://schemas.openxmlformats.org/officeDocument/2006/relationships/image"/><Relationship Id="rId5" Target="../media/image40.png" Type="http://schemas.openxmlformats.org/officeDocument/2006/relationships/image"/><Relationship Id="rId6" Target="../media/image41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9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791485">
            <a:off x="-114437" y="6184803"/>
            <a:ext cx="24520730" cy="7556871"/>
            <a:chOff x="0" y="0"/>
            <a:chExt cx="6458135" cy="19902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458134" cy="1990287"/>
            </a:xfrm>
            <a:custGeom>
              <a:avLst/>
              <a:gdLst/>
              <a:ahLst/>
              <a:cxnLst/>
              <a:rect r="r" b="b" t="t" l="l"/>
              <a:pathLst>
                <a:path h="1990287" w="6458134">
                  <a:moveTo>
                    <a:pt x="0" y="0"/>
                  </a:moveTo>
                  <a:lnTo>
                    <a:pt x="6458134" y="0"/>
                  </a:lnTo>
                  <a:lnTo>
                    <a:pt x="6458134" y="1990287"/>
                  </a:lnTo>
                  <a:lnTo>
                    <a:pt x="0" y="1990287"/>
                  </a:lnTo>
                  <a:close/>
                </a:path>
              </a:pathLst>
            </a:custGeom>
            <a:solidFill>
              <a:srgbClr val="EEB23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6458135" cy="20379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70112">
            <a:off x="-6238174" y="16484289"/>
            <a:ext cx="24520730" cy="7556871"/>
            <a:chOff x="0" y="0"/>
            <a:chExt cx="6458135" cy="19902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458134" cy="1990287"/>
            </a:xfrm>
            <a:custGeom>
              <a:avLst/>
              <a:gdLst/>
              <a:ahLst/>
              <a:cxnLst/>
              <a:rect r="r" b="b" t="t" l="l"/>
              <a:pathLst>
                <a:path h="1990287" w="6458134">
                  <a:moveTo>
                    <a:pt x="0" y="0"/>
                  </a:moveTo>
                  <a:lnTo>
                    <a:pt x="6458134" y="0"/>
                  </a:lnTo>
                  <a:lnTo>
                    <a:pt x="6458134" y="1990287"/>
                  </a:lnTo>
                  <a:lnTo>
                    <a:pt x="0" y="1990287"/>
                  </a:lnTo>
                  <a:close/>
                </a:path>
              </a:pathLst>
            </a:custGeom>
            <a:solidFill>
              <a:srgbClr val="D39B2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6458135" cy="20379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6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37280" y="2358837"/>
            <a:ext cx="11583707" cy="3774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65"/>
              </a:lnSpc>
            </a:pPr>
            <a:r>
              <a:rPr lang="en-US" sz="10392" spc="-602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Projet tutoré : LiChess Statistical Thinking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080477" y="3739292"/>
            <a:ext cx="13053873" cy="8022199"/>
          </a:xfrm>
          <a:custGeom>
            <a:avLst/>
            <a:gdLst/>
            <a:ahLst/>
            <a:cxnLst/>
            <a:rect r="r" b="b" t="t" l="l"/>
            <a:pathLst>
              <a:path h="8022199" w="13053873">
                <a:moveTo>
                  <a:pt x="0" y="0"/>
                </a:moveTo>
                <a:lnTo>
                  <a:pt x="13053874" y="0"/>
                </a:lnTo>
                <a:lnTo>
                  <a:pt x="13053874" y="8022198"/>
                </a:lnTo>
                <a:lnTo>
                  <a:pt x="0" y="8022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733750">
            <a:off x="10414176" y="-539693"/>
            <a:ext cx="3182014" cy="4629914"/>
          </a:xfrm>
          <a:custGeom>
            <a:avLst/>
            <a:gdLst/>
            <a:ahLst/>
            <a:cxnLst/>
            <a:rect r="r" b="b" t="t" l="l"/>
            <a:pathLst>
              <a:path h="4629914" w="3182014">
                <a:moveTo>
                  <a:pt x="3182013" y="0"/>
                </a:moveTo>
                <a:lnTo>
                  <a:pt x="0" y="0"/>
                </a:lnTo>
                <a:lnTo>
                  <a:pt x="0" y="4629914"/>
                </a:lnTo>
                <a:lnTo>
                  <a:pt x="3182013" y="4629914"/>
                </a:lnTo>
                <a:lnTo>
                  <a:pt x="318201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172368" y="7750391"/>
            <a:ext cx="808971" cy="1808675"/>
          </a:xfrm>
          <a:custGeom>
            <a:avLst/>
            <a:gdLst/>
            <a:ahLst/>
            <a:cxnLst/>
            <a:rect r="r" b="b" t="t" l="l"/>
            <a:pathLst>
              <a:path h="1808675" w="808971">
                <a:moveTo>
                  <a:pt x="0" y="0"/>
                </a:moveTo>
                <a:lnTo>
                  <a:pt x="808971" y="0"/>
                </a:lnTo>
                <a:lnTo>
                  <a:pt x="808971" y="1808676"/>
                </a:lnTo>
                <a:lnTo>
                  <a:pt x="0" y="18086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604649" y="7004785"/>
            <a:ext cx="834622" cy="2684457"/>
          </a:xfrm>
          <a:custGeom>
            <a:avLst/>
            <a:gdLst/>
            <a:ahLst/>
            <a:cxnLst/>
            <a:rect r="r" b="b" t="t" l="l"/>
            <a:pathLst>
              <a:path h="2684457" w="834622">
                <a:moveTo>
                  <a:pt x="0" y="0"/>
                </a:moveTo>
                <a:lnTo>
                  <a:pt x="834622" y="0"/>
                </a:lnTo>
                <a:lnTo>
                  <a:pt x="834622" y="2684457"/>
                </a:lnTo>
                <a:lnTo>
                  <a:pt x="0" y="26844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06680" y="7004785"/>
            <a:ext cx="1505622" cy="1505622"/>
            <a:chOff x="0" y="0"/>
            <a:chExt cx="2007497" cy="2007497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2007497" cy="2007497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sq">
                <a:solidFill>
                  <a:srgbClr val="000000"/>
                </a:solidFill>
                <a:prstDash val="solid"/>
                <a:miter/>
              </a:ln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0"/>
              <a:ext cx="2007497" cy="2007497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 l="0" t="-100" r="0" b="-100"/>
                </a:stretch>
              </a:blip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</p:grpSp>
      </p:grpSp>
      <p:sp>
        <p:nvSpPr>
          <p:cNvPr name="Freeform 18" id="18"/>
          <p:cNvSpPr/>
          <p:nvPr/>
        </p:nvSpPr>
        <p:spPr>
          <a:xfrm flipH="false" flipV="false" rot="0">
            <a:off x="400280" y="444636"/>
            <a:ext cx="1912023" cy="1168651"/>
          </a:xfrm>
          <a:custGeom>
            <a:avLst/>
            <a:gdLst/>
            <a:ahLst/>
            <a:cxnLst/>
            <a:rect r="r" b="b" t="t" l="l"/>
            <a:pathLst>
              <a:path h="1168651" w="1912023">
                <a:moveTo>
                  <a:pt x="0" y="0"/>
                </a:moveTo>
                <a:lnTo>
                  <a:pt x="1912022" y="0"/>
                </a:lnTo>
                <a:lnTo>
                  <a:pt x="1912022" y="1168650"/>
                </a:lnTo>
                <a:lnTo>
                  <a:pt x="0" y="116865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033828" y="7584268"/>
            <a:ext cx="947511" cy="762746"/>
          </a:xfrm>
          <a:custGeom>
            <a:avLst/>
            <a:gdLst/>
            <a:ahLst/>
            <a:cxnLst/>
            <a:rect r="r" b="b" t="t" l="l"/>
            <a:pathLst>
              <a:path h="762746" w="947511">
                <a:moveTo>
                  <a:pt x="0" y="0"/>
                </a:moveTo>
                <a:lnTo>
                  <a:pt x="947511" y="0"/>
                </a:lnTo>
                <a:lnTo>
                  <a:pt x="947511" y="762746"/>
                </a:lnTo>
                <a:lnTo>
                  <a:pt x="0" y="76274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5604649" y="962286"/>
            <a:ext cx="1603305" cy="54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69"/>
              </a:lnSpc>
              <a:spcBef>
                <a:spcPct val="0"/>
              </a:spcBef>
            </a:pPr>
            <a:r>
              <a:rPr lang="en-US" b="true" sz="3192" i="true" spc="-185">
                <a:solidFill>
                  <a:srgbClr val="FFFFFF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2024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504388" y="6780376"/>
            <a:ext cx="2255570" cy="630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6"/>
              </a:lnSpc>
              <a:spcBef>
                <a:spcPct val="0"/>
              </a:spcBef>
            </a:pPr>
            <a:r>
              <a:rPr lang="en-US" b="true" sz="3683" i="true" spc="-213">
                <a:solidFill>
                  <a:srgbClr val="FFFFFF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Groupe 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504388" y="7375387"/>
            <a:ext cx="5187795" cy="1279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6"/>
              </a:lnSpc>
              <a:spcBef>
                <a:spcPct val="0"/>
              </a:spcBef>
            </a:pPr>
            <a:r>
              <a:rPr lang="en-US" b="true" sz="3683" i="true" spc="-213">
                <a:solidFill>
                  <a:srgbClr val="EEB23E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Septembre 2024  Décembre 2024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684818" y="952761"/>
            <a:ext cx="7710471" cy="630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6"/>
              </a:lnSpc>
              <a:spcBef>
                <a:spcPct val="0"/>
              </a:spcBef>
            </a:pPr>
            <a:r>
              <a:rPr lang="en-US" b="true" sz="3683" i="true" spc="-213">
                <a:solidFill>
                  <a:srgbClr val="EEB23E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Eric Leclerq  &amp; Annabelle Gillet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684818" y="359867"/>
            <a:ext cx="4150280" cy="630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6"/>
              </a:lnSpc>
              <a:spcBef>
                <a:spcPct val="0"/>
              </a:spcBef>
            </a:pPr>
            <a:r>
              <a:rPr lang="en-US" b="true" sz="3683" i="true" spc="-213">
                <a:solidFill>
                  <a:srgbClr val="FFFFFF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Sous la tutelle de  :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3663" y="944561"/>
            <a:ext cx="296709" cy="484244"/>
          </a:xfrm>
          <a:custGeom>
            <a:avLst/>
            <a:gdLst/>
            <a:ahLst/>
            <a:cxnLst/>
            <a:rect r="r" b="b" t="t" l="l"/>
            <a:pathLst>
              <a:path h="484244" w="296709">
                <a:moveTo>
                  <a:pt x="0" y="0"/>
                </a:moveTo>
                <a:lnTo>
                  <a:pt x="296709" y="0"/>
                </a:lnTo>
                <a:lnTo>
                  <a:pt x="296709" y="484244"/>
                </a:lnTo>
                <a:lnTo>
                  <a:pt x="0" y="4842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700000">
            <a:off x="16857796" y="8856796"/>
            <a:ext cx="332617" cy="332617"/>
          </a:xfrm>
          <a:custGeom>
            <a:avLst/>
            <a:gdLst/>
            <a:ahLst/>
            <a:cxnLst/>
            <a:rect r="r" b="b" t="t" l="l"/>
            <a:pathLst>
              <a:path h="332617" w="332617">
                <a:moveTo>
                  <a:pt x="0" y="0"/>
                </a:moveTo>
                <a:lnTo>
                  <a:pt x="332617" y="0"/>
                </a:lnTo>
                <a:lnTo>
                  <a:pt x="332617" y="332617"/>
                </a:lnTo>
                <a:lnTo>
                  <a:pt x="0" y="3326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039350" y="3034933"/>
            <a:ext cx="656793" cy="65679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39B2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0"/>
                </a:lnSpc>
              </a:pPr>
              <a:r>
                <a:rPr lang="en-US" b="true" sz="1986" i="true" spc="-115">
                  <a:solidFill>
                    <a:srgbClr val="FFFFFF"/>
                  </a:solidFill>
                  <a:latin typeface="Aileron Bold Italics"/>
                  <a:ea typeface="Aileron Bold Italics"/>
                  <a:cs typeface="Aileron Bold Italics"/>
                  <a:sym typeface="Aileron Bold Italics"/>
                </a:rPr>
                <a:t>1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039350" y="4272665"/>
            <a:ext cx="656793" cy="65679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39B2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0"/>
                </a:lnSpc>
              </a:pPr>
              <a:r>
                <a:rPr lang="en-US" b="true" sz="1986" i="true" spc="-115">
                  <a:solidFill>
                    <a:srgbClr val="FFFFFF"/>
                  </a:solidFill>
                  <a:latin typeface="Aileron Bold Italics"/>
                  <a:ea typeface="Aileron Bold Italics"/>
                  <a:cs typeface="Aileron Bold Italics"/>
                  <a:sym typeface="Aileron Bold Italics"/>
                </a:rPr>
                <a:t>2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039350" y="5605358"/>
            <a:ext cx="656793" cy="65679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39B2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0"/>
                </a:lnSpc>
              </a:pPr>
              <a:r>
                <a:rPr lang="en-US" b="true" sz="1986" i="true" spc="-115">
                  <a:solidFill>
                    <a:srgbClr val="FFFFFF"/>
                  </a:solidFill>
                  <a:latin typeface="Aileron Bold Italics"/>
                  <a:ea typeface="Aileron Bold Italics"/>
                  <a:cs typeface="Aileron Bold Italics"/>
                  <a:sym typeface="Aileron Bold Italics"/>
                </a:rPr>
                <a:t>3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039350" y="6938051"/>
            <a:ext cx="656793" cy="656793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39B2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0"/>
                </a:lnSpc>
              </a:pPr>
              <a:r>
                <a:rPr lang="en-US" b="true" sz="1986" i="true" spc="-115">
                  <a:solidFill>
                    <a:srgbClr val="FFFFFF"/>
                  </a:solidFill>
                  <a:latin typeface="Aileron Bold Italics"/>
                  <a:ea typeface="Aileron Bold Italics"/>
                  <a:cs typeface="Aileron Bold Italics"/>
                  <a:sym typeface="Aileron Bold Italics"/>
                </a:rPr>
                <a:t>4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46942" y="4847745"/>
            <a:ext cx="7616865" cy="2962532"/>
            <a:chOff x="0" y="0"/>
            <a:chExt cx="1416645" cy="55099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16645" cy="550995"/>
            </a:xfrm>
            <a:custGeom>
              <a:avLst/>
              <a:gdLst/>
              <a:ahLst/>
              <a:cxnLst/>
              <a:rect r="r" b="b" t="t" l="l"/>
              <a:pathLst>
                <a:path h="550995" w="1416645">
                  <a:moveTo>
                    <a:pt x="0" y="0"/>
                  </a:moveTo>
                  <a:lnTo>
                    <a:pt x="1416645" y="0"/>
                  </a:lnTo>
                  <a:lnTo>
                    <a:pt x="1416645" y="550995"/>
                  </a:lnTo>
                  <a:lnTo>
                    <a:pt x="0" y="550995"/>
                  </a:lnTo>
                  <a:close/>
                </a:path>
              </a:pathLst>
            </a:custGeom>
            <a:blipFill>
              <a:blip r:embed="rId7"/>
              <a:stretch>
                <a:fillRect l="0" t="-35728" r="0" b="-35728"/>
              </a:stretch>
            </a:blipFill>
          </p:spPr>
        </p:sp>
      </p:grpSp>
      <p:sp>
        <p:nvSpPr>
          <p:cNvPr name="AutoShape 18" id="18"/>
          <p:cNvSpPr/>
          <p:nvPr/>
        </p:nvSpPr>
        <p:spPr>
          <a:xfrm flipH="true" flipV="true">
            <a:off x="9153525" y="946562"/>
            <a:ext cx="0" cy="8160760"/>
          </a:xfrm>
          <a:prstGeom prst="line">
            <a:avLst/>
          </a:prstGeom>
          <a:ln cap="flat" w="19050">
            <a:solidFill>
              <a:srgbClr val="1B191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11423958" y="3185596"/>
            <a:ext cx="5252871" cy="317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0"/>
              </a:lnSpc>
              <a:spcBef>
                <a:spcPct val="0"/>
              </a:spcBef>
            </a:pPr>
            <a:r>
              <a:rPr lang="en-US" sz="1871" i="true" spc="-108">
                <a:solidFill>
                  <a:srgbClr val="131313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Entités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407630" y="4421937"/>
            <a:ext cx="5252871" cy="317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0"/>
              </a:lnSpc>
              <a:spcBef>
                <a:spcPct val="0"/>
              </a:spcBef>
            </a:pPr>
            <a:r>
              <a:rPr lang="en-US" sz="1871" i="true" spc="-108">
                <a:solidFill>
                  <a:srgbClr val="131313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Routes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407630" y="7082454"/>
            <a:ext cx="5252871" cy="317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0"/>
              </a:lnSpc>
              <a:spcBef>
                <a:spcPct val="0"/>
              </a:spcBef>
            </a:pPr>
            <a:r>
              <a:rPr lang="en-US" sz="1871" i="true" spc="-108">
                <a:solidFill>
                  <a:srgbClr val="131313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Minimax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5237905" y="6711019"/>
            <a:ext cx="1620202" cy="1541724"/>
          </a:xfrm>
          <a:custGeom>
            <a:avLst/>
            <a:gdLst/>
            <a:ahLst/>
            <a:cxnLst/>
            <a:rect r="r" b="b" t="t" l="l"/>
            <a:pathLst>
              <a:path h="1541724" w="1620202">
                <a:moveTo>
                  <a:pt x="0" y="0"/>
                </a:moveTo>
                <a:lnTo>
                  <a:pt x="1620202" y="0"/>
                </a:lnTo>
                <a:lnTo>
                  <a:pt x="1620202" y="1541723"/>
                </a:lnTo>
                <a:lnTo>
                  <a:pt x="0" y="15417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1423958" y="5756021"/>
            <a:ext cx="5252871" cy="317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0"/>
              </a:lnSpc>
              <a:spcBef>
                <a:spcPct val="0"/>
              </a:spcBef>
            </a:pPr>
            <a:r>
              <a:rPr lang="en-US" sz="1871" i="true" spc="-108">
                <a:solidFill>
                  <a:srgbClr val="131313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Flyway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5531015" y="2048983"/>
            <a:ext cx="4508492" cy="9016985"/>
          </a:xfrm>
          <a:custGeom>
            <a:avLst/>
            <a:gdLst/>
            <a:ahLst/>
            <a:cxnLst/>
            <a:rect r="r" b="b" t="t" l="l"/>
            <a:pathLst>
              <a:path h="9016985" w="4508492">
                <a:moveTo>
                  <a:pt x="0" y="0"/>
                </a:moveTo>
                <a:lnTo>
                  <a:pt x="4508493" y="0"/>
                </a:lnTo>
                <a:lnTo>
                  <a:pt x="4508493" y="9016985"/>
                </a:lnTo>
                <a:lnTo>
                  <a:pt x="0" y="90169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5221577" y="3976950"/>
            <a:ext cx="1551004" cy="1551004"/>
          </a:xfrm>
          <a:custGeom>
            <a:avLst/>
            <a:gdLst/>
            <a:ahLst/>
            <a:cxnLst/>
            <a:rect r="r" b="b" t="t" l="l"/>
            <a:pathLst>
              <a:path h="1551004" w="1551004">
                <a:moveTo>
                  <a:pt x="0" y="0"/>
                </a:moveTo>
                <a:lnTo>
                  <a:pt x="1551004" y="0"/>
                </a:lnTo>
                <a:lnTo>
                  <a:pt x="1551004" y="1551004"/>
                </a:lnTo>
                <a:lnTo>
                  <a:pt x="0" y="155100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443407" y="1815422"/>
            <a:ext cx="2972698" cy="999570"/>
          </a:xfrm>
          <a:custGeom>
            <a:avLst/>
            <a:gdLst/>
            <a:ahLst/>
            <a:cxnLst/>
            <a:rect r="r" b="b" t="t" l="l"/>
            <a:pathLst>
              <a:path h="999570" w="2972698">
                <a:moveTo>
                  <a:pt x="0" y="0"/>
                </a:moveTo>
                <a:lnTo>
                  <a:pt x="2972698" y="0"/>
                </a:lnTo>
                <a:lnTo>
                  <a:pt x="2972698" y="999570"/>
                </a:lnTo>
                <a:lnTo>
                  <a:pt x="0" y="99957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848128" y="751775"/>
            <a:ext cx="478972" cy="385572"/>
          </a:xfrm>
          <a:custGeom>
            <a:avLst/>
            <a:gdLst/>
            <a:ahLst/>
            <a:cxnLst/>
            <a:rect r="r" b="b" t="t" l="l"/>
            <a:pathLst>
              <a:path h="385572" w="478972">
                <a:moveTo>
                  <a:pt x="0" y="0"/>
                </a:moveTo>
                <a:lnTo>
                  <a:pt x="478972" y="0"/>
                </a:lnTo>
                <a:lnTo>
                  <a:pt x="478972" y="385572"/>
                </a:lnTo>
                <a:lnTo>
                  <a:pt x="0" y="38557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848128" y="1891159"/>
            <a:ext cx="7214494" cy="208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6"/>
              </a:lnSpc>
            </a:pPr>
            <a:r>
              <a:rPr lang="en-US" b="true" sz="9211" spc="-534">
                <a:solidFill>
                  <a:srgbClr val="131313"/>
                </a:solidFill>
                <a:latin typeface="Aileron Bold"/>
                <a:ea typeface="Aileron Bold"/>
                <a:cs typeface="Aileron Bold"/>
                <a:sym typeface="Aileron Bold"/>
              </a:rPr>
              <a:t>BACK :</a:t>
            </a:r>
          </a:p>
          <a:p>
            <a:pPr algn="ctr">
              <a:lnSpc>
                <a:spcPts val="7440"/>
              </a:lnSpc>
            </a:pPr>
            <a:r>
              <a:rPr lang="en-US" b="true" sz="8000" spc="-464">
                <a:solidFill>
                  <a:srgbClr val="131313"/>
                </a:solidFill>
                <a:latin typeface="Aileron Bold"/>
                <a:ea typeface="Aileron Bold"/>
                <a:cs typeface="Aileron Bold"/>
                <a:sym typeface="Aileron Bold"/>
              </a:rPr>
              <a:t>L</a:t>
            </a:r>
            <a:r>
              <a:rPr lang="en-US" b="true" sz="8000" spc="-464">
                <a:solidFill>
                  <a:srgbClr val="131313"/>
                </a:solidFill>
                <a:latin typeface="Aileron Bold"/>
                <a:ea typeface="Aileron Bold"/>
                <a:cs typeface="Aileron Bold"/>
                <a:sym typeface="Aileron Bold"/>
              </a:rPr>
              <a:t>e rôle central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07637" y="1028961"/>
            <a:ext cx="3916076" cy="326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5"/>
              </a:lnSpc>
              <a:spcBef>
                <a:spcPct val="0"/>
              </a:spcBef>
            </a:pPr>
            <a:r>
              <a:rPr lang="en-US" b="true" sz="22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LiChess Statistical Thinking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6285861" y="981336"/>
            <a:ext cx="97343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 i="true" spc="-121">
                <a:solidFill>
                  <a:srgbClr val="FFBD59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2024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102228" y="-3479912"/>
            <a:ext cx="4508492" cy="9016985"/>
          </a:xfrm>
          <a:custGeom>
            <a:avLst/>
            <a:gdLst/>
            <a:ahLst/>
            <a:cxnLst/>
            <a:rect r="r" b="b" t="t" l="l"/>
            <a:pathLst>
              <a:path h="9016985" w="4508492">
                <a:moveTo>
                  <a:pt x="4508492" y="0"/>
                </a:moveTo>
                <a:lnTo>
                  <a:pt x="0" y="0"/>
                </a:lnTo>
                <a:lnTo>
                  <a:pt x="0" y="9016985"/>
                </a:lnTo>
                <a:lnTo>
                  <a:pt x="4508492" y="9016985"/>
                </a:lnTo>
                <a:lnTo>
                  <a:pt x="450849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47227" y="4587716"/>
            <a:ext cx="8722808" cy="4821396"/>
          </a:xfrm>
          <a:custGeom>
            <a:avLst/>
            <a:gdLst/>
            <a:ahLst/>
            <a:cxnLst/>
            <a:rect r="r" b="b" t="t" l="l"/>
            <a:pathLst>
              <a:path h="4821396" w="8722808">
                <a:moveTo>
                  <a:pt x="0" y="0"/>
                </a:moveTo>
                <a:lnTo>
                  <a:pt x="8722809" y="0"/>
                </a:lnTo>
                <a:lnTo>
                  <a:pt x="8722809" y="4821396"/>
                </a:lnTo>
                <a:lnTo>
                  <a:pt x="0" y="48213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97660" y="3198662"/>
            <a:ext cx="3773943" cy="7547887"/>
          </a:xfrm>
          <a:custGeom>
            <a:avLst/>
            <a:gdLst/>
            <a:ahLst/>
            <a:cxnLst/>
            <a:rect r="r" b="b" t="t" l="l"/>
            <a:pathLst>
              <a:path h="7547887" w="3773943">
                <a:moveTo>
                  <a:pt x="0" y="0"/>
                </a:moveTo>
                <a:lnTo>
                  <a:pt x="3773944" y="0"/>
                </a:lnTo>
                <a:lnTo>
                  <a:pt x="3773944" y="7547887"/>
                </a:lnTo>
                <a:lnTo>
                  <a:pt x="0" y="75478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03663" y="944561"/>
            <a:ext cx="296709" cy="484244"/>
          </a:xfrm>
          <a:custGeom>
            <a:avLst/>
            <a:gdLst/>
            <a:ahLst/>
            <a:cxnLst/>
            <a:rect r="r" b="b" t="t" l="l"/>
            <a:pathLst>
              <a:path h="484244" w="296709">
                <a:moveTo>
                  <a:pt x="0" y="0"/>
                </a:moveTo>
                <a:lnTo>
                  <a:pt x="296709" y="0"/>
                </a:lnTo>
                <a:lnTo>
                  <a:pt x="296709" y="484244"/>
                </a:lnTo>
                <a:lnTo>
                  <a:pt x="0" y="4842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700000">
            <a:off x="16859343" y="8856796"/>
            <a:ext cx="332617" cy="332617"/>
          </a:xfrm>
          <a:custGeom>
            <a:avLst/>
            <a:gdLst/>
            <a:ahLst/>
            <a:cxnLst/>
            <a:rect r="r" b="b" t="t" l="l"/>
            <a:pathLst>
              <a:path h="332617" w="332617">
                <a:moveTo>
                  <a:pt x="0" y="0"/>
                </a:moveTo>
                <a:lnTo>
                  <a:pt x="332617" y="0"/>
                </a:lnTo>
                <a:lnTo>
                  <a:pt x="332617" y="332617"/>
                </a:lnTo>
                <a:lnTo>
                  <a:pt x="0" y="3326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870036" y="4225573"/>
            <a:ext cx="1629192" cy="1311500"/>
          </a:xfrm>
          <a:custGeom>
            <a:avLst/>
            <a:gdLst/>
            <a:ahLst/>
            <a:cxnLst/>
            <a:rect r="r" b="b" t="t" l="l"/>
            <a:pathLst>
              <a:path h="1311500" w="1629192">
                <a:moveTo>
                  <a:pt x="0" y="0"/>
                </a:moveTo>
                <a:lnTo>
                  <a:pt x="1629192" y="0"/>
                </a:lnTo>
                <a:lnTo>
                  <a:pt x="1629192" y="1311500"/>
                </a:lnTo>
                <a:lnTo>
                  <a:pt x="0" y="1311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24477" y="5337749"/>
            <a:ext cx="7722750" cy="3513851"/>
          </a:xfrm>
          <a:custGeom>
            <a:avLst/>
            <a:gdLst/>
            <a:ahLst/>
            <a:cxnLst/>
            <a:rect r="r" b="b" t="t" l="l"/>
            <a:pathLst>
              <a:path h="3513851" w="7722750">
                <a:moveTo>
                  <a:pt x="0" y="0"/>
                </a:moveTo>
                <a:lnTo>
                  <a:pt x="7722750" y="0"/>
                </a:lnTo>
                <a:lnTo>
                  <a:pt x="7722750" y="3513851"/>
                </a:lnTo>
                <a:lnTo>
                  <a:pt x="0" y="351385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185156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152566" y="1266705"/>
            <a:ext cx="10370892" cy="116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6"/>
              </a:lnSpc>
            </a:pPr>
            <a:r>
              <a:rPr lang="en-US" b="true" sz="9211" spc="-534">
                <a:solidFill>
                  <a:srgbClr val="131313"/>
                </a:solidFill>
                <a:latin typeface="Aileron Bold"/>
                <a:ea typeface="Aileron Bold"/>
                <a:cs typeface="Aileron Bold"/>
                <a:sym typeface="Aileron Bold"/>
              </a:rPr>
              <a:t>Minimax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05895" y="2703221"/>
            <a:ext cx="11064233" cy="495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5"/>
              </a:lnSpc>
              <a:spcBef>
                <a:spcPct val="0"/>
              </a:spcBef>
            </a:pPr>
            <a:r>
              <a:rPr lang="en-US" b="true" sz="3259">
                <a:solidFill>
                  <a:srgbClr val="FFBD59"/>
                </a:solidFill>
                <a:latin typeface="Aileron Bold"/>
                <a:ea typeface="Aileron Bold"/>
                <a:cs typeface="Aileron Bold"/>
                <a:sym typeface="Aileron Bold"/>
              </a:rPr>
              <a:t>Consiste à minimiser ce que l’autre joueur aura maximisé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67116" y="3484412"/>
            <a:ext cx="11003012" cy="402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5"/>
              </a:lnSpc>
              <a:spcBef>
                <a:spcPct val="0"/>
              </a:spcBef>
            </a:pPr>
            <a:r>
              <a:rPr lang="en-US" b="true" sz="27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Notre algorithme bat des bots de 1500 elo avec 70-80% de précision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40088" y="1028700"/>
            <a:ext cx="3916076" cy="326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5"/>
              </a:lnSpc>
              <a:spcBef>
                <a:spcPct val="0"/>
              </a:spcBef>
            </a:pPr>
            <a:r>
              <a:rPr lang="en-US" b="true" sz="22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LiChess Statistical Thinking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9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638435">
            <a:off x="13270972" y="5776065"/>
            <a:ext cx="8196530" cy="7171963"/>
            <a:chOff x="0" y="0"/>
            <a:chExt cx="812800" cy="711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EB23E">
                <a:alpha val="2078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1638435">
            <a:off x="13606978" y="5959444"/>
            <a:ext cx="8196530" cy="7171963"/>
            <a:chOff x="0" y="0"/>
            <a:chExt cx="812800" cy="711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EB23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18288000" cy="3163217"/>
            <a:chOff x="0" y="0"/>
            <a:chExt cx="2833290" cy="4900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33290" cy="490065"/>
            </a:xfrm>
            <a:custGeom>
              <a:avLst/>
              <a:gdLst/>
              <a:ahLst/>
              <a:cxnLst/>
              <a:rect r="r" b="b" t="t" l="l"/>
              <a:pathLst>
                <a:path h="490065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490065"/>
                  </a:lnTo>
                  <a:lnTo>
                    <a:pt x="0" y="490065"/>
                  </a:lnTo>
                  <a:close/>
                </a:path>
              </a:pathLst>
            </a:custGeom>
            <a:blipFill>
              <a:blip r:embed="rId3"/>
              <a:stretch>
                <a:fillRect l="0" t="-195670" r="0" b="-89759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2163523" y="4059266"/>
            <a:ext cx="1657290" cy="1666379"/>
          </a:xfrm>
          <a:custGeom>
            <a:avLst/>
            <a:gdLst/>
            <a:ahLst/>
            <a:cxnLst/>
            <a:rect r="r" b="b" t="t" l="l"/>
            <a:pathLst>
              <a:path h="1666379" w="1657290">
                <a:moveTo>
                  <a:pt x="0" y="0"/>
                </a:moveTo>
                <a:lnTo>
                  <a:pt x="1657290" y="0"/>
                </a:lnTo>
                <a:lnTo>
                  <a:pt x="1657290" y="1666379"/>
                </a:lnTo>
                <a:lnTo>
                  <a:pt x="0" y="1666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206080" y="4059266"/>
            <a:ext cx="1874251" cy="1666379"/>
          </a:xfrm>
          <a:custGeom>
            <a:avLst/>
            <a:gdLst/>
            <a:ahLst/>
            <a:cxnLst/>
            <a:rect r="r" b="b" t="t" l="l"/>
            <a:pathLst>
              <a:path h="1666379" w="1874251">
                <a:moveTo>
                  <a:pt x="0" y="0"/>
                </a:moveTo>
                <a:lnTo>
                  <a:pt x="1874250" y="0"/>
                </a:lnTo>
                <a:lnTo>
                  <a:pt x="1874250" y="1666379"/>
                </a:lnTo>
                <a:lnTo>
                  <a:pt x="0" y="16663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465597" y="4059266"/>
            <a:ext cx="1660470" cy="1666379"/>
          </a:xfrm>
          <a:custGeom>
            <a:avLst/>
            <a:gdLst/>
            <a:ahLst/>
            <a:cxnLst/>
            <a:rect r="r" b="b" t="t" l="l"/>
            <a:pathLst>
              <a:path h="1666379" w="1660470">
                <a:moveTo>
                  <a:pt x="0" y="0"/>
                </a:moveTo>
                <a:lnTo>
                  <a:pt x="1660470" y="0"/>
                </a:lnTo>
                <a:lnTo>
                  <a:pt x="1660470" y="1666379"/>
                </a:lnTo>
                <a:lnTo>
                  <a:pt x="0" y="16663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6571605" y="8500783"/>
            <a:ext cx="5144790" cy="1044643"/>
            <a:chOff x="0" y="0"/>
            <a:chExt cx="6859720" cy="139285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008811" y="0"/>
              <a:ext cx="850909" cy="1392857"/>
            </a:xfrm>
            <a:custGeom>
              <a:avLst/>
              <a:gdLst/>
              <a:ahLst/>
              <a:cxnLst/>
              <a:rect r="r" b="b" t="t" l="l"/>
              <a:pathLst>
                <a:path h="1392857" w="850909">
                  <a:moveTo>
                    <a:pt x="0" y="0"/>
                  </a:moveTo>
                  <a:lnTo>
                    <a:pt x="850909" y="0"/>
                  </a:lnTo>
                  <a:lnTo>
                    <a:pt x="850909" y="1392857"/>
                  </a:lnTo>
                  <a:lnTo>
                    <a:pt x="0" y="13928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73636" cy="1392857"/>
            </a:xfrm>
            <a:custGeom>
              <a:avLst/>
              <a:gdLst/>
              <a:ahLst/>
              <a:cxnLst/>
              <a:rect r="r" b="b" t="t" l="l"/>
              <a:pathLst>
                <a:path h="1392857" w="673636">
                  <a:moveTo>
                    <a:pt x="0" y="0"/>
                  </a:moveTo>
                  <a:lnTo>
                    <a:pt x="673636" y="0"/>
                  </a:lnTo>
                  <a:lnTo>
                    <a:pt x="673636" y="1392857"/>
                  </a:lnTo>
                  <a:lnTo>
                    <a:pt x="0" y="13928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787376" y="477905"/>
              <a:ext cx="5221435" cy="4370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85"/>
                </a:lnSpc>
                <a:spcBef>
                  <a:spcPct val="0"/>
                </a:spcBef>
              </a:pPr>
              <a:r>
                <a:rPr lang="en-US" b="true" sz="2200">
                  <a:solidFill>
                    <a:srgbClr val="EEB23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LiChess Statistical Thinking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318596" y="6591088"/>
            <a:ext cx="3347144" cy="402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5"/>
              </a:lnSpc>
              <a:spcBef>
                <a:spcPct val="0"/>
              </a:spcBef>
            </a:pPr>
            <a:r>
              <a:rPr lang="en-US" b="true" sz="2700">
                <a:solidFill>
                  <a:srgbClr val="EEB23E"/>
                </a:solidFill>
                <a:latin typeface="Aileron Bold"/>
                <a:ea typeface="Aileron Bold"/>
                <a:cs typeface="Aileron Bold"/>
                <a:sym typeface="Aileron Bold"/>
              </a:rPr>
              <a:t>Vite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2700000">
            <a:off x="16857796" y="8856796"/>
            <a:ext cx="332617" cy="332617"/>
          </a:xfrm>
          <a:custGeom>
            <a:avLst/>
            <a:gdLst/>
            <a:ahLst/>
            <a:cxnLst/>
            <a:rect r="r" b="b" t="t" l="l"/>
            <a:pathLst>
              <a:path h="332617" w="332617">
                <a:moveTo>
                  <a:pt x="0" y="0"/>
                </a:moveTo>
                <a:lnTo>
                  <a:pt x="332617" y="0"/>
                </a:lnTo>
                <a:lnTo>
                  <a:pt x="332617" y="332617"/>
                </a:lnTo>
                <a:lnTo>
                  <a:pt x="0" y="33261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856907">
            <a:off x="-37064" y="6692971"/>
            <a:ext cx="3354634" cy="6709267"/>
          </a:xfrm>
          <a:custGeom>
            <a:avLst/>
            <a:gdLst/>
            <a:ahLst/>
            <a:cxnLst/>
            <a:rect r="r" b="b" t="t" l="l"/>
            <a:pathLst>
              <a:path h="6709267" w="3354634">
                <a:moveTo>
                  <a:pt x="3354633" y="0"/>
                </a:moveTo>
                <a:lnTo>
                  <a:pt x="0" y="0"/>
                </a:lnTo>
                <a:lnTo>
                  <a:pt x="0" y="6709268"/>
                </a:lnTo>
                <a:lnTo>
                  <a:pt x="3354633" y="6709268"/>
                </a:lnTo>
                <a:lnTo>
                  <a:pt x="3354633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-316618" y="8787909"/>
            <a:ext cx="1414113" cy="1138361"/>
          </a:xfrm>
          <a:custGeom>
            <a:avLst/>
            <a:gdLst/>
            <a:ahLst/>
            <a:cxnLst/>
            <a:rect r="r" b="b" t="t" l="l"/>
            <a:pathLst>
              <a:path h="1138361" w="1414113">
                <a:moveTo>
                  <a:pt x="0" y="0"/>
                </a:moveTo>
                <a:lnTo>
                  <a:pt x="1414113" y="0"/>
                </a:lnTo>
                <a:lnTo>
                  <a:pt x="1414113" y="1138361"/>
                </a:lnTo>
                <a:lnTo>
                  <a:pt x="0" y="113836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933019" y="1123047"/>
            <a:ext cx="16326281" cy="1256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94"/>
              </a:lnSpc>
            </a:pPr>
            <a:r>
              <a:rPr lang="en-US" b="true" sz="9886" spc="-573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FRONT : APPLICATION WEB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469633" y="6591088"/>
            <a:ext cx="3347144" cy="402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5"/>
              </a:lnSpc>
              <a:spcBef>
                <a:spcPct val="0"/>
              </a:spcBef>
            </a:pPr>
            <a:r>
              <a:rPr lang="en-US" b="true" sz="2700">
                <a:solidFill>
                  <a:srgbClr val="EEB23E"/>
                </a:solidFill>
                <a:latin typeface="Aileron Bold"/>
                <a:ea typeface="Aileron Bold"/>
                <a:cs typeface="Aileron Bold"/>
                <a:sym typeface="Aileron Bold"/>
              </a:rPr>
              <a:t>React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622260" y="6382870"/>
            <a:ext cx="3347144" cy="1221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5"/>
              </a:lnSpc>
            </a:pPr>
            <a:r>
              <a:rPr lang="en-US" sz="2700" b="true">
                <a:solidFill>
                  <a:srgbClr val="EEB23E"/>
                </a:solidFill>
                <a:latin typeface="Aileron Bold"/>
                <a:ea typeface="Aileron Bold"/>
                <a:cs typeface="Aileron Bold"/>
                <a:sym typeface="Aileron Bold"/>
              </a:rPr>
              <a:t>Library </a:t>
            </a:r>
          </a:p>
          <a:p>
            <a:pPr algn="ctr">
              <a:lnSpc>
                <a:spcPts val="3295"/>
              </a:lnSpc>
            </a:pPr>
            <a:r>
              <a:rPr lang="en-US" sz="2700" b="true">
                <a:solidFill>
                  <a:srgbClr val="EEB23E"/>
                </a:solidFill>
                <a:latin typeface="Aileron Bold"/>
                <a:ea typeface="Aileron Bold"/>
                <a:cs typeface="Aileron Bold"/>
                <a:sym typeface="Aileron Bold"/>
              </a:rPr>
              <a:t>React-Chessboard</a:t>
            </a:r>
          </a:p>
          <a:p>
            <a:pPr algn="ctr">
              <a:lnSpc>
                <a:spcPts val="3295"/>
              </a:lnSpc>
              <a:spcBef>
                <a:spcPct val="0"/>
              </a:spcBef>
            </a:pPr>
            <a:r>
              <a:rPr lang="en-US" b="true" sz="2700">
                <a:solidFill>
                  <a:srgbClr val="EEB23E"/>
                </a:solidFill>
                <a:latin typeface="Aileron Bold"/>
                <a:ea typeface="Aileron Bold"/>
                <a:cs typeface="Aileron Bold"/>
                <a:sym typeface="Aileron Bold"/>
              </a:rPr>
              <a:t>chess.js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16319">
            <a:off x="-1388828" y="-228070"/>
            <a:ext cx="10825331" cy="10234281"/>
          </a:xfrm>
          <a:custGeom>
            <a:avLst/>
            <a:gdLst/>
            <a:ahLst/>
            <a:cxnLst/>
            <a:rect r="r" b="b" t="t" l="l"/>
            <a:pathLst>
              <a:path h="10234281" w="10825331">
                <a:moveTo>
                  <a:pt x="0" y="0"/>
                </a:moveTo>
                <a:lnTo>
                  <a:pt x="10825331" y="0"/>
                </a:lnTo>
                <a:lnTo>
                  <a:pt x="10825331" y="10234282"/>
                </a:lnTo>
                <a:lnTo>
                  <a:pt x="0" y="10234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47135" y="1947098"/>
            <a:ext cx="13265803" cy="746201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933068" y="1618099"/>
            <a:ext cx="8104356" cy="5126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b="true" sz="2899" spc="-168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Oauth</a:t>
            </a:r>
          </a:p>
          <a:p>
            <a:pPr algn="l">
              <a:lnSpc>
                <a:spcPts val="4059"/>
              </a:lnSpc>
            </a:pPr>
            <a:r>
              <a:rPr lang="en-US" sz="2899" spc="-168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Authentification PKCE</a:t>
            </a:r>
          </a:p>
          <a:p>
            <a:pPr algn="l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b="true" sz="2899" spc="-168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Joueur Vs Bot</a:t>
            </a:r>
          </a:p>
          <a:p>
            <a:pPr algn="l">
              <a:lnSpc>
                <a:spcPts val="4059"/>
              </a:lnSpc>
            </a:pPr>
            <a:r>
              <a:rPr lang="en-US" sz="2899" spc="-168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 Stockfish</a:t>
            </a:r>
          </a:p>
          <a:p>
            <a:pPr algn="l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b="true" sz="2899" spc="-168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Joueur Vs joueur</a:t>
            </a:r>
          </a:p>
          <a:p>
            <a:pPr algn="l">
              <a:lnSpc>
                <a:spcPts val="4059"/>
              </a:lnSpc>
            </a:pPr>
            <a:r>
              <a:rPr lang="en-US" sz="2899" spc="-168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WebSocket</a:t>
            </a:r>
          </a:p>
          <a:p>
            <a:pPr algn="l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b="true" sz="2899" spc="-168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Import/export PGN</a:t>
            </a:r>
          </a:p>
          <a:p>
            <a:pPr algn="l">
              <a:lnSpc>
                <a:spcPts val="4059"/>
              </a:lnSpc>
            </a:pPr>
            <a:r>
              <a:rPr lang="en-US" sz="2899" spc="-168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Parsing</a:t>
            </a:r>
          </a:p>
          <a:p>
            <a:pPr algn="l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b="true" sz="2899" spc="-168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Statisitques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b="true" sz="2899" spc="-168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Stats  lichess  back  to  front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89864" y="258075"/>
            <a:ext cx="9481149" cy="77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89"/>
              </a:lnSpc>
              <a:spcBef>
                <a:spcPct val="0"/>
              </a:spcBef>
            </a:pPr>
            <a:r>
              <a:rPr lang="en-US" b="true" sz="4564" spc="-264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Interface et Fonctionnalitées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856907">
            <a:off x="14288658" y="5988207"/>
            <a:ext cx="3354634" cy="6709267"/>
          </a:xfrm>
          <a:custGeom>
            <a:avLst/>
            <a:gdLst/>
            <a:ahLst/>
            <a:cxnLst/>
            <a:rect r="r" b="b" t="t" l="l"/>
            <a:pathLst>
              <a:path h="6709267" w="3354634">
                <a:moveTo>
                  <a:pt x="3354633" y="0"/>
                </a:moveTo>
                <a:lnTo>
                  <a:pt x="0" y="0"/>
                </a:lnTo>
                <a:lnTo>
                  <a:pt x="0" y="6709267"/>
                </a:lnTo>
                <a:lnTo>
                  <a:pt x="3354633" y="6709267"/>
                </a:lnTo>
                <a:lnTo>
                  <a:pt x="335463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14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856907">
            <a:off x="14556912" y="5453601"/>
            <a:ext cx="3354634" cy="6709267"/>
          </a:xfrm>
          <a:custGeom>
            <a:avLst/>
            <a:gdLst/>
            <a:ahLst/>
            <a:cxnLst/>
            <a:rect r="r" b="b" t="t" l="l"/>
            <a:pathLst>
              <a:path h="6709267" w="3354634">
                <a:moveTo>
                  <a:pt x="3354633" y="0"/>
                </a:moveTo>
                <a:lnTo>
                  <a:pt x="0" y="0"/>
                </a:lnTo>
                <a:lnTo>
                  <a:pt x="0" y="6709268"/>
                </a:lnTo>
                <a:lnTo>
                  <a:pt x="3354633" y="6709268"/>
                </a:lnTo>
                <a:lnTo>
                  <a:pt x="33546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35238" y="0"/>
            <a:ext cx="6265044" cy="5866360"/>
          </a:xfrm>
          <a:custGeom>
            <a:avLst/>
            <a:gdLst/>
            <a:ahLst/>
            <a:cxnLst/>
            <a:rect r="r" b="b" t="t" l="l"/>
            <a:pathLst>
              <a:path h="5866360" w="6265044">
                <a:moveTo>
                  <a:pt x="0" y="0"/>
                </a:moveTo>
                <a:lnTo>
                  <a:pt x="6265044" y="0"/>
                </a:lnTo>
                <a:lnTo>
                  <a:pt x="6265044" y="5866360"/>
                </a:lnTo>
                <a:lnTo>
                  <a:pt x="0" y="58663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1454367" y="-3004216"/>
            <a:ext cx="4508492" cy="9016985"/>
          </a:xfrm>
          <a:custGeom>
            <a:avLst/>
            <a:gdLst/>
            <a:ahLst/>
            <a:cxnLst/>
            <a:rect r="r" b="b" t="t" l="l"/>
            <a:pathLst>
              <a:path h="9016985" w="4508492">
                <a:moveTo>
                  <a:pt x="4508493" y="0"/>
                </a:moveTo>
                <a:lnTo>
                  <a:pt x="0" y="0"/>
                </a:lnTo>
                <a:lnTo>
                  <a:pt x="0" y="9016985"/>
                </a:lnTo>
                <a:lnTo>
                  <a:pt x="4508493" y="9016985"/>
                </a:lnTo>
                <a:lnTo>
                  <a:pt x="450849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916319">
            <a:off x="-2154947" y="4442784"/>
            <a:ext cx="10825331" cy="10234281"/>
          </a:xfrm>
          <a:custGeom>
            <a:avLst/>
            <a:gdLst/>
            <a:ahLst/>
            <a:cxnLst/>
            <a:rect r="r" b="b" t="t" l="l"/>
            <a:pathLst>
              <a:path h="10234281" w="10825331">
                <a:moveTo>
                  <a:pt x="0" y="0"/>
                </a:moveTo>
                <a:lnTo>
                  <a:pt x="10825331" y="0"/>
                </a:lnTo>
                <a:lnTo>
                  <a:pt x="10825331" y="10234282"/>
                </a:lnTo>
                <a:lnTo>
                  <a:pt x="0" y="102342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600452" y="1019175"/>
            <a:ext cx="7087096" cy="81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67"/>
              </a:lnSpc>
              <a:spcBef>
                <a:spcPct val="0"/>
              </a:spcBef>
            </a:pPr>
            <a:r>
              <a:rPr lang="en-US" b="true" sz="53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Récapitulatif du projet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34008" y="2660948"/>
            <a:ext cx="7709992" cy="5399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4"/>
              </a:lnSpc>
            </a:pPr>
            <a:r>
              <a:rPr lang="en-US" sz="4200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Objectifs atteints: </a:t>
            </a:r>
          </a:p>
          <a:p>
            <a:pPr algn="ctr">
              <a:lnSpc>
                <a:spcPts val="3295"/>
              </a:lnSpc>
            </a:pPr>
          </a:p>
          <a:p>
            <a:pPr algn="ctr">
              <a:lnSpc>
                <a:spcPts val="4879"/>
              </a:lnSpc>
            </a:pPr>
            <a:r>
              <a:rPr lang="en-US" sz="3999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ETL complet</a:t>
            </a:r>
          </a:p>
          <a:p>
            <a:pPr algn="ctr">
              <a:lnSpc>
                <a:spcPts val="4879"/>
              </a:lnSpc>
            </a:pPr>
            <a:r>
              <a:rPr lang="en-US" sz="3999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API LiChess utilisation complète</a:t>
            </a:r>
          </a:p>
          <a:p>
            <a:pPr algn="ctr">
              <a:lnSpc>
                <a:spcPts val="4879"/>
              </a:lnSpc>
            </a:pPr>
            <a:r>
              <a:rPr lang="en-US" sz="3999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Joueur contre Joueur/Bot</a:t>
            </a:r>
          </a:p>
          <a:p>
            <a:pPr algn="ctr">
              <a:lnSpc>
                <a:spcPts val="4879"/>
              </a:lnSpc>
            </a:pPr>
            <a:r>
              <a:rPr lang="en-US" sz="3999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Affichage de Statistiques</a:t>
            </a:r>
          </a:p>
          <a:p>
            <a:pPr algn="ctr">
              <a:lnSpc>
                <a:spcPts val="4879"/>
              </a:lnSpc>
            </a:pPr>
            <a:r>
              <a:rPr lang="en-US" sz="3999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Schéma de la BD</a:t>
            </a:r>
          </a:p>
          <a:p>
            <a:pPr algn="ctr">
              <a:lnSpc>
                <a:spcPts val="4879"/>
              </a:lnSpc>
            </a:pPr>
            <a:r>
              <a:rPr lang="en-US" sz="3999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Recommandations de coups</a:t>
            </a:r>
          </a:p>
          <a:p>
            <a:pPr algn="ctr">
              <a:lnSpc>
                <a:spcPts val="48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Communication FRONT/BACK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86752" y="2660948"/>
            <a:ext cx="5724029" cy="4780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4"/>
              </a:lnSpc>
            </a:pPr>
            <a:r>
              <a:rPr lang="en-US" sz="4200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Objectifs non atteints: </a:t>
            </a:r>
          </a:p>
          <a:p>
            <a:pPr algn="ctr">
              <a:lnSpc>
                <a:spcPts val="3295"/>
              </a:lnSpc>
            </a:pPr>
          </a:p>
          <a:p>
            <a:pPr algn="ctr">
              <a:lnSpc>
                <a:spcPts val="4879"/>
              </a:lnSpc>
            </a:pPr>
            <a:r>
              <a:rPr lang="en-US" sz="3999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Routes incomplètes</a:t>
            </a:r>
          </a:p>
          <a:p>
            <a:pPr algn="ctr">
              <a:lnSpc>
                <a:spcPts val="4879"/>
              </a:lnSpc>
            </a:pPr>
            <a:r>
              <a:rPr lang="en-US" sz="3999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Visuel</a:t>
            </a:r>
          </a:p>
          <a:p>
            <a:pPr algn="ctr">
              <a:lnSpc>
                <a:spcPts val="4879"/>
              </a:lnSpc>
            </a:pPr>
            <a:r>
              <a:rPr lang="en-US" sz="3999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Statistiques graphiques</a:t>
            </a:r>
          </a:p>
          <a:p>
            <a:pPr algn="ctr">
              <a:lnSpc>
                <a:spcPts val="4879"/>
              </a:lnSpc>
            </a:pPr>
            <a:r>
              <a:rPr lang="en-US" sz="3999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Détection de triche</a:t>
            </a:r>
          </a:p>
          <a:p>
            <a:pPr algn="ctr">
              <a:lnSpc>
                <a:spcPts val="4879"/>
              </a:lnSpc>
            </a:pPr>
          </a:p>
          <a:p>
            <a:pPr algn="ctr">
              <a:lnSpc>
                <a:spcPts val="48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B2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403777" y="-2282146"/>
            <a:ext cx="12716099" cy="11983484"/>
          </a:xfrm>
          <a:custGeom>
            <a:avLst/>
            <a:gdLst/>
            <a:ahLst/>
            <a:cxnLst/>
            <a:rect r="r" b="b" t="t" l="l"/>
            <a:pathLst>
              <a:path h="11983484" w="12716099">
                <a:moveTo>
                  <a:pt x="0" y="0"/>
                </a:moveTo>
                <a:lnTo>
                  <a:pt x="12716098" y="0"/>
                </a:lnTo>
                <a:lnTo>
                  <a:pt x="12716098" y="11983484"/>
                </a:lnTo>
                <a:lnTo>
                  <a:pt x="0" y="1198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chess game pieces, rook in chess"/>
          <p:cNvSpPr/>
          <p:nvPr/>
        </p:nvSpPr>
        <p:spPr>
          <a:xfrm flipH="false" flipV="false" rot="0">
            <a:off x="706954" y="544456"/>
            <a:ext cx="296709" cy="484244"/>
          </a:xfrm>
          <a:custGeom>
            <a:avLst/>
            <a:gdLst/>
            <a:ahLst/>
            <a:cxnLst/>
            <a:rect r="r" b="b" t="t" l="l"/>
            <a:pathLst>
              <a:path h="484244" w="296709">
                <a:moveTo>
                  <a:pt x="0" y="0"/>
                </a:moveTo>
                <a:lnTo>
                  <a:pt x="296709" y="0"/>
                </a:lnTo>
                <a:lnTo>
                  <a:pt x="296709" y="484244"/>
                </a:lnTo>
                <a:lnTo>
                  <a:pt x="0" y="4842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408725">
            <a:off x="9837343" y="-2433583"/>
            <a:ext cx="12108150" cy="10743231"/>
          </a:xfrm>
          <a:custGeom>
            <a:avLst/>
            <a:gdLst/>
            <a:ahLst/>
            <a:cxnLst/>
            <a:rect r="r" b="b" t="t" l="l"/>
            <a:pathLst>
              <a:path h="10743231" w="12108150">
                <a:moveTo>
                  <a:pt x="0" y="0"/>
                </a:moveTo>
                <a:lnTo>
                  <a:pt x="12108150" y="0"/>
                </a:lnTo>
                <a:lnTo>
                  <a:pt x="12108150" y="10743231"/>
                </a:lnTo>
                <a:lnTo>
                  <a:pt x="0" y="107432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 descr="upper right arrow icon"/>
          <p:cNvSpPr/>
          <p:nvPr/>
        </p:nvSpPr>
        <p:spPr>
          <a:xfrm flipH="false" flipV="false" rot="2700000">
            <a:off x="16899531" y="8856796"/>
            <a:ext cx="332617" cy="332617"/>
          </a:xfrm>
          <a:custGeom>
            <a:avLst/>
            <a:gdLst/>
            <a:ahLst/>
            <a:cxnLst/>
            <a:rect r="r" b="b" t="t" l="l"/>
            <a:pathLst>
              <a:path h="332617" w="332617">
                <a:moveTo>
                  <a:pt x="0" y="0"/>
                </a:moveTo>
                <a:lnTo>
                  <a:pt x="332617" y="0"/>
                </a:lnTo>
                <a:lnTo>
                  <a:pt x="332617" y="332617"/>
                </a:lnTo>
                <a:lnTo>
                  <a:pt x="0" y="3326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82455">
            <a:off x="16403774" y="-2345259"/>
            <a:ext cx="2755003" cy="5470223"/>
          </a:xfrm>
          <a:custGeom>
            <a:avLst/>
            <a:gdLst/>
            <a:ahLst/>
            <a:cxnLst/>
            <a:rect r="r" b="b" t="t" l="l"/>
            <a:pathLst>
              <a:path h="5470223" w="2755003">
                <a:moveTo>
                  <a:pt x="0" y="0"/>
                </a:moveTo>
                <a:lnTo>
                  <a:pt x="2755003" y="0"/>
                </a:lnTo>
                <a:lnTo>
                  <a:pt x="2755003" y="5470223"/>
                </a:lnTo>
                <a:lnTo>
                  <a:pt x="0" y="547022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035990" y="6641243"/>
            <a:ext cx="4856915" cy="4899175"/>
          </a:xfrm>
          <a:custGeom>
            <a:avLst/>
            <a:gdLst/>
            <a:ahLst/>
            <a:cxnLst/>
            <a:rect r="r" b="b" t="t" l="l"/>
            <a:pathLst>
              <a:path h="4899175" w="4856915">
                <a:moveTo>
                  <a:pt x="0" y="0"/>
                </a:moveTo>
                <a:lnTo>
                  <a:pt x="4856915" y="0"/>
                </a:lnTo>
                <a:lnTo>
                  <a:pt x="4856915" y="4899175"/>
                </a:lnTo>
                <a:lnTo>
                  <a:pt x="0" y="48991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856907">
            <a:off x="14630743" y="6041376"/>
            <a:ext cx="3354634" cy="6709267"/>
          </a:xfrm>
          <a:custGeom>
            <a:avLst/>
            <a:gdLst/>
            <a:ahLst/>
            <a:cxnLst/>
            <a:rect r="r" b="b" t="t" l="l"/>
            <a:pathLst>
              <a:path h="6709267" w="3354634">
                <a:moveTo>
                  <a:pt x="3354634" y="0"/>
                </a:moveTo>
                <a:lnTo>
                  <a:pt x="0" y="0"/>
                </a:lnTo>
                <a:lnTo>
                  <a:pt x="0" y="6709268"/>
                </a:lnTo>
                <a:lnTo>
                  <a:pt x="3354634" y="6709268"/>
                </a:lnTo>
                <a:lnTo>
                  <a:pt x="3354634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035990" y="-2667907"/>
            <a:ext cx="6265044" cy="5866360"/>
          </a:xfrm>
          <a:custGeom>
            <a:avLst/>
            <a:gdLst/>
            <a:ahLst/>
            <a:cxnLst/>
            <a:rect r="r" b="b" t="t" l="l"/>
            <a:pathLst>
              <a:path h="5866360" w="6265044">
                <a:moveTo>
                  <a:pt x="0" y="0"/>
                </a:moveTo>
                <a:lnTo>
                  <a:pt x="6265045" y="0"/>
                </a:lnTo>
                <a:lnTo>
                  <a:pt x="6265045" y="5866359"/>
                </a:lnTo>
                <a:lnTo>
                  <a:pt x="0" y="586635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975958" y="953733"/>
            <a:ext cx="2727357" cy="2855872"/>
          </a:xfrm>
          <a:custGeom>
            <a:avLst/>
            <a:gdLst/>
            <a:ahLst/>
            <a:cxnLst/>
            <a:rect r="r" b="b" t="t" l="l"/>
            <a:pathLst>
              <a:path h="2855872" w="2727357">
                <a:moveTo>
                  <a:pt x="0" y="0"/>
                </a:moveTo>
                <a:lnTo>
                  <a:pt x="2727358" y="0"/>
                </a:lnTo>
                <a:lnTo>
                  <a:pt x="2727358" y="2855872"/>
                </a:lnTo>
                <a:lnTo>
                  <a:pt x="0" y="285587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974892" y="4597718"/>
            <a:ext cx="2728424" cy="2784106"/>
          </a:xfrm>
          <a:custGeom>
            <a:avLst/>
            <a:gdLst/>
            <a:ahLst/>
            <a:cxnLst/>
            <a:rect r="r" b="b" t="t" l="l"/>
            <a:pathLst>
              <a:path h="2784106" w="2728424">
                <a:moveTo>
                  <a:pt x="0" y="0"/>
                </a:moveTo>
                <a:lnTo>
                  <a:pt x="2728424" y="0"/>
                </a:lnTo>
                <a:lnTo>
                  <a:pt x="2728424" y="2784105"/>
                </a:lnTo>
                <a:lnTo>
                  <a:pt x="0" y="2784105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0" y="7445893"/>
            <a:ext cx="2841107" cy="284110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3"/>
              <a:stretch>
                <a:fillRect l="0" t="-100" r="0" b="-100"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14" id="14"/>
          <p:cNvSpPr/>
          <p:nvPr/>
        </p:nvSpPr>
        <p:spPr>
          <a:xfrm flipH="false" flipV="false" rot="2700000">
            <a:off x="16857796" y="8856796"/>
            <a:ext cx="332617" cy="332617"/>
          </a:xfrm>
          <a:custGeom>
            <a:avLst/>
            <a:gdLst/>
            <a:ahLst/>
            <a:cxnLst/>
            <a:rect r="r" b="b" t="t" l="l"/>
            <a:pathLst>
              <a:path h="332617" w="332617">
                <a:moveTo>
                  <a:pt x="0" y="0"/>
                </a:moveTo>
                <a:lnTo>
                  <a:pt x="332617" y="0"/>
                </a:lnTo>
                <a:lnTo>
                  <a:pt x="332617" y="332617"/>
                </a:lnTo>
                <a:lnTo>
                  <a:pt x="0" y="33261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57563" y="544456"/>
            <a:ext cx="296709" cy="484244"/>
          </a:xfrm>
          <a:custGeom>
            <a:avLst/>
            <a:gdLst/>
            <a:ahLst/>
            <a:cxnLst/>
            <a:rect r="r" b="b" t="t" l="l"/>
            <a:pathLst>
              <a:path h="484244" w="296709">
                <a:moveTo>
                  <a:pt x="0" y="0"/>
                </a:moveTo>
                <a:lnTo>
                  <a:pt x="296709" y="0"/>
                </a:lnTo>
                <a:lnTo>
                  <a:pt x="296709" y="484244"/>
                </a:lnTo>
                <a:lnTo>
                  <a:pt x="0" y="484244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35873" y="346094"/>
            <a:ext cx="492827" cy="396725"/>
          </a:xfrm>
          <a:custGeom>
            <a:avLst/>
            <a:gdLst/>
            <a:ahLst/>
            <a:cxnLst/>
            <a:rect r="r" b="b" t="t" l="l"/>
            <a:pathLst>
              <a:path h="396725" w="492827">
                <a:moveTo>
                  <a:pt x="0" y="0"/>
                </a:moveTo>
                <a:lnTo>
                  <a:pt x="492827" y="0"/>
                </a:lnTo>
                <a:lnTo>
                  <a:pt x="492827" y="396725"/>
                </a:lnTo>
                <a:lnTo>
                  <a:pt x="0" y="396725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51291" y="4654868"/>
            <a:ext cx="9555528" cy="103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19"/>
              </a:lnSpc>
            </a:pPr>
            <a:r>
              <a:rPr lang="en-US" b="true" sz="7199" spc="-417">
                <a:solidFill>
                  <a:srgbClr val="FFFAC4"/>
                </a:solidFill>
                <a:latin typeface="Aileron Bold"/>
                <a:ea typeface="Aileron Bold"/>
                <a:cs typeface="Aileron Bold"/>
                <a:sym typeface="Aileron Bold"/>
              </a:rPr>
              <a:t>Organisation du groupe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143445" y="7371127"/>
            <a:ext cx="4169063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</a:pPr>
            <a:r>
              <a:rPr lang="en-US" b="true" sz="3999" i="true" spc="-231">
                <a:solidFill>
                  <a:srgbClr val="FFFFFF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Communication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52018" y="613594"/>
            <a:ext cx="3916076" cy="670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1"/>
              </a:lnSpc>
            </a:pPr>
            <a:r>
              <a:rPr lang="en-US" sz="2173" spc="-126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LiChess Statistical Thinking</a:t>
            </a:r>
          </a:p>
          <a:p>
            <a:pPr algn="l">
              <a:lnSpc>
                <a:spcPts val="2651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1143445" y="2504679"/>
            <a:ext cx="5142416" cy="1384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</a:pPr>
            <a:r>
              <a:rPr lang="en-US" b="true" sz="3999" i="true" spc="-231">
                <a:solidFill>
                  <a:srgbClr val="FFFFFF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Planification et distribution des tâches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285861" y="981336"/>
            <a:ext cx="97343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 i="true" spc="-121">
                <a:solidFill>
                  <a:srgbClr val="FFBD59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2024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9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638435">
            <a:off x="-1706209" y="-7549310"/>
            <a:ext cx="27460992" cy="24028368"/>
            <a:chOff x="0" y="0"/>
            <a:chExt cx="812800" cy="711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EB23E">
                <a:alpha val="51765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1638435">
            <a:off x="-1232839" y="-7289618"/>
            <a:ext cx="27460992" cy="24028368"/>
            <a:chOff x="0" y="0"/>
            <a:chExt cx="812800" cy="711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EB23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5400000">
            <a:off x="12434840" y="-2062791"/>
            <a:ext cx="12716099" cy="11983484"/>
          </a:xfrm>
          <a:custGeom>
            <a:avLst/>
            <a:gdLst/>
            <a:ahLst/>
            <a:cxnLst/>
            <a:rect r="r" b="b" t="t" l="l"/>
            <a:pathLst>
              <a:path h="11983484" w="12716099">
                <a:moveTo>
                  <a:pt x="0" y="0"/>
                </a:moveTo>
                <a:lnTo>
                  <a:pt x="12716099" y="0"/>
                </a:lnTo>
                <a:lnTo>
                  <a:pt x="12716099" y="11983484"/>
                </a:lnTo>
                <a:lnTo>
                  <a:pt x="0" y="1198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571605" y="8500783"/>
            <a:ext cx="5144790" cy="1044643"/>
            <a:chOff x="0" y="0"/>
            <a:chExt cx="6859720" cy="139285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008811" y="0"/>
              <a:ext cx="850909" cy="1392857"/>
            </a:xfrm>
            <a:custGeom>
              <a:avLst/>
              <a:gdLst/>
              <a:ahLst/>
              <a:cxnLst/>
              <a:rect r="r" b="b" t="t" l="l"/>
              <a:pathLst>
                <a:path h="1392857" w="850909">
                  <a:moveTo>
                    <a:pt x="0" y="0"/>
                  </a:moveTo>
                  <a:lnTo>
                    <a:pt x="850909" y="0"/>
                  </a:lnTo>
                  <a:lnTo>
                    <a:pt x="850909" y="1392857"/>
                  </a:lnTo>
                  <a:lnTo>
                    <a:pt x="0" y="13928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73636" cy="1392857"/>
            </a:xfrm>
            <a:custGeom>
              <a:avLst/>
              <a:gdLst/>
              <a:ahLst/>
              <a:cxnLst/>
              <a:rect r="r" b="b" t="t" l="l"/>
              <a:pathLst>
                <a:path h="1392857" w="673636">
                  <a:moveTo>
                    <a:pt x="0" y="0"/>
                  </a:moveTo>
                  <a:lnTo>
                    <a:pt x="673636" y="0"/>
                  </a:lnTo>
                  <a:lnTo>
                    <a:pt x="673636" y="1392857"/>
                  </a:lnTo>
                  <a:lnTo>
                    <a:pt x="0" y="13928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787376" y="477905"/>
              <a:ext cx="5221435" cy="4370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85"/>
                </a:lnSpc>
                <a:spcBef>
                  <a:spcPct val="0"/>
                </a:spcBef>
              </a:pPr>
              <a:r>
                <a:rPr lang="en-US" b="true" sz="2200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LiChess Statistical Thinking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-2583675">
            <a:off x="14606025" y="-3480767"/>
            <a:ext cx="8373729" cy="7840856"/>
          </a:xfrm>
          <a:custGeom>
            <a:avLst/>
            <a:gdLst/>
            <a:ahLst/>
            <a:cxnLst/>
            <a:rect r="r" b="b" t="t" l="l"/>
            <a:pathLst>
              <a:path h="7840856" w="8373729">
                <a:moveTo>
                  <a:pt x="0" y="0"/>
                </a:moveTo>
                <a:lnTo>
                  <a:pt x="8373730" y="0"/>
                </a:lnTo>
                <a:lnTo>
                  <a:pt x="8373730" y="7840856"/>
                </a:lnTo>
                <a:lnTo>
                  <a:pt x="0" y="78408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2700000">
            <a:off x="16899531" y="8856796"/>
            <a:ext cx="332617" cy="332617"/>
          </a:xfrm>
          <a:custGeom>
            <a:avLst/>
            <a:gdLst/>
            <a:ahLst/>
            <a:cxnLst/>
            <a:rect r="r" b="b" t="t" l="l"/>
            <a:pathLst>
              <a:path h="332617" w="332617">
                <a:moveTo>
                  <a:pt x="0" y="0"/>
                </a:moveTo>
                <a:lnTo>
                  <a:pt x="332617" y="0"/>
                </a:lnTo>
                <a:lnTo>
                  <a:pt x="332617" y="332617"/>
                </a:lnTo>
                <a:lnTo>
                  <a:pt x="0" y="33261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898033" y="3644836"/>
            <a:ext cx="3025512" cy="2159459"/>
          </a:xfrm>
          <a:custGeom>
            <a:avLst/>
            <a:gdLst/>
            <a:ahLst/>
            <a:cxnLst/>
            <a:rect r="r" b="b" t="t" l="l"/>
            <a:pathLst>
              <a:path h="2159459" w="3025512">
                <a:moveTo>
                  <a:pt x="0" y="0"/>
                </a:moveTo>
                <a:lnTo>
                  <a:pt x="3025512" y="0"/>
                </a:lnTo>
                <a:lnTo>
                  <a:pt x="3025512" y="2159459"/>
                </a:lnTo>
                <a:lnTo>
                  <a:pt x="0" y="215945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843817" y="4078354"/>
            <a:ext cx="4360939" cy="1292424"/>
          </a:xfrm>
          <a:custGeom>
            <a:avLst/>
            <a:gdLst/>
            <a:ahLst/>
            <a:cxnLst/>
            <a:rect r="r" b="b" t="t" l="l"/>
            <a:pathLst>
              <a:path h="1292424" w="4360939">
                <a:moveTo>
                  <a:pt x="0" y="0"/>
                </a:moveTo>
                <a:lnTo>
                  <a:pt x="4360939" y="0"/>
                </a:lnTo>
                <a:lnTo>
                  <a:pt x="4360939" y="1292424"/>
                </a:lnTo>
                <a:lnTo>
                  <a:pt x="0" y="129242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33019" y="1103997"/>
            <a:ext cx="16326281" cy="1713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83"/>
              </a:lnSpc>
            </a:pPr>
            <a:r>
              <a:rPr lang="en-US" b="true" sz="8799" spc="-51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Documentation et suivi du projet</a:t>
            </a:r>
          </a:p>
          <a:p>
            <a:pPr algn="ctr">
              <a:lnSpc>
                <a:spcPts val="5208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4737217" y="6591088"/>
            <a:ext cx="3347144" cy="402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5"/>
              </a:lnSpc>
              <a:spcBef>
                <a:spcPct val="0"/>
              </a:spcBef>
            </a:pPr>
            <a:r>
              <a:rPr lang="en-US" b="true" sz="270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README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350715" y="6591088"/>
            <a:ext cx="3347144" cy="402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5"/>
              </a:lnSpc>
              <a:spcBef>
                <a:spcPct val="0"/>
              </a:spcBef>
            </a:pPr>
            <a:r>
              <a:rPr lang="en-US" b="true" sz="270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DOXYGEN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16</a:t>
            </a:r>
          </a:p>
        </p:txBody>
      </p:sp>
      <p:sp>
        <p:nvSpPr>
          <p:cNvPr name="Freeform 21" id="21" descr="chess game pieces, rook in chess"/>
          <p:cNvSpPr/>
          <p:nvPr/>
        </p:nvSpPr>
        <p:spPr>
          <a:xfrm flipH="false" flipV="false" rot="0">
            <a:off x="706954" y="544456"/>
            <a:ext cx="296709" cy="484244"/>
          </a:xfrm>
          <a:custGeom>
            <a:avLst/>
            <a:gdLst/>
            <a:ahLst/>
            <a:cxnLst/>
            <a:rect r="r" b="b" t="t" l="l"/>
            <a:pathLst>
              <a:path h="484244" w="296709">
                <a:moveTo>
                  <a:pt x="0" y="0"/>
                </a:moveTo>
                <a:lnTo>
                  <a:pt x="296709" y="0"/>
                </a:lnTo>
                <a:lnTo>
                  <a:pt x="296709" y="484244"/>
                </a:lnTo>
                <a:lnTo>
                  <a:pt x="0" y="48424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507175" y="335404"/>
            <a:ext cx="524746" cy="422420"/>
          </a:xfrm>
          <a:custGeom>
            <a:avLst/>
            <a:gdLst/>
            <a:ahLst/>
            <a:cxnLst/>
            <a:rect r="r" b="b" t="t" l="l"/>
            <a:pathLst>
              <a:path h="422420" w="524746">
                <a:moveTo>
                  <a:pt x="0" y="0"/>
                </a:moveTo>
                <a:lnTo>
                  <a:pt x="524746" y="0"/>
                </a:lnTo>
                <a:lnTo>
                  <a:pt x="524746" y="422420"/>
                </a:lnTo>
                <a:lnTo>
                  <a:pt x="0" y="42242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152018" y="613594"/>
            <a:ext cx="3916076" cy="670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1"/>
              </a:lnSpc>
            </a:pPr>
            <a:r>
              <a:rPr lang="en-US" b="true" sz="2173" i="true" spc="-126">
                <a:solidFill>
                  <a:srgbClr val="FFFFFF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LiChess Statistical Thinking</a:t>
            </a:r>
          </a:p>
          <a:p>
            <a:pPr algn="l">
              <a:lnSpc>
                <a:spcPts val="265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B2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hess game pieces, rook in chess"/>
          <p:cNvSpPr/>
          <p:nvPr/>
        </p:nvSpPr>
        <p:spPr>
          <a:xfrm flipH="false" flipV="false" rot="0">
            <a:off x="17259300" y="470841"/>
            <a:ext cx="386922" cy="631474"/>
          </a:xfrm>
          <a:custGeom>
            <a:avLst/>
            <a:gdLst/>
            <a:ahLst/>
            <a:cxnLst/>
            <a:rect r="r" b="b" t="t" l="l"/>
            <a:pathLst>
              <a:path h="631474" w="386922">
                <a:moveTo>
                  <a:pt x="0" y="0"/>
                </a:moveTo>
                <a:lnTo>
                  <a:pt x="386922" y="0"/>
                </a:lnTo>
                <a:lnTo>
                  <a:pt x="386922" y="631474"/>
                </a:lnTo>
                <a:lnTo>
                  <a:pt x="0" y="6314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916319">
            <a:off x="-2302610" y="2424105"/>
            <a:ext cx="10825331" cy="10234281"/>
          </a:xfrm>
          <a:custGeom>
            <a:avLst/>
            <a:gdLst/>
            <a:ahLst/>
            <a:cxnLst/>
            <a:rect r="r" b="b" t="t" l="l"/>
            <a:pathLst>
              <a:path h="10234281" w="10825331">
                <a:moveTo>
                  <a:pt x="0" y="0"/>
                </a:moveTo>
                <a:lnTo>
                  <a:pt x="10825331" y="0"/>
                </a:lnTo>
                <a:lnTo>
                  <a:pt x="10825331" y="10234282"/>
                </a:lnTo>
                <a:lnTo>
                  <a:pt x="0" y="102342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-5400000">
            <a:off x="1031921" y="2755967"/>
            <a:ext cx="1523561" cy="1523561"/>
            <a:chOff x="0" y="0"/>
            <a:chExt cx="2653030" cy="26530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53030" cy="2654300"/>
            </a:xfrm>
            <a:custGeom>
              <a:avLst/>
              <a:gdLst/>
              <a:ahLst/>
              <a:cxnLst/>
              <a:rect r="r" b="b" t="t" l="l"/>
              <a:pathLst>
                <a:path h="2654300" w="2653030">
                  <a:moveTo>
                    <a:pt x="0" y="1535430"/>
                  </a:moveTo>
                  <a:lnTo>
                    <a:pt x="0" y="1463040"/>
                  </a:lnTo>
                  <a:lnTo>
                    <a:pt x="1463040" y="0"/>
                  </a:lnTo>
                  <a:lnTo>
                    <a:pt x="1535430" y="0"/>
                  </a:lnTo>
                  <a:lnTo>
                    <a:pt x="0" y="1535430"/>
                  </a:lnTo>
                  <a:close/>
                  <a:moveTo>
                    <a:pt x="1681480" y="0"/>
                  </a:moveTo>
                  <a:lnTo>
                    <a:pt x="1609090" y="0"/>
                  </a:lnTo>
                  <a:lnTo>
                    <a:pt x="0" y="1607820"/>
                  </a:lnTo>
                  <a:lnTo>
                    <a:pt x="0" y="1680210"/>
                  </a:lnTo>
                  <a:lnTo>
                    <a:pt x="1681480" y="0"/>
                  </a:lnTo>
                  <a:close/>
                  <a:moveTo>
                    <a:pt x="1390650" y="0"/>
                  </a:moveTo>
                  <a:lnTo>
                    <a:pt x="1318260" y="0"/>
                  </a:lnTo>
                  <a:lnTo>
                    <a:pt x="0" y="1318260"/>
                  </a:lnTo>
                  <a:lnTo>
                    <a:pt x="0" y="1390650"/>
                  </a:lnTo>
                  <a:lnTo>
                    <a:pt x="1390650" y="0"/>
                  </a:lnTo>
                  <a:close/>
                  <a:moveTo>
                    <a:pt x="1245870" y="0"/>
                  </a:moveTo>
                  <a:lnTo>
                    <a:pt x="1173480" y="0"/>
                  </a:lnTo>
                  <a:lnTo>
                    <a:pt x="0" y="1173480"/>
                  </a:lnTo>
                  <a:lnTo>
                    <a:pt x="0" y="1245870"/>
                  </a:lnTo>
                  <a:lnTo>
                    <a:pt x="1245870" y="0"/>
                  </a:lnTo>
                  <a:close/>
                  <a:moveTo>
                    <a:pt x="1826260" y="0"/>
                  </a:moveTo>
                  <a:lnTo>
                    <a:pt x="1753870" y="0"/>
                  </a:lnTo>
                  <a:lnTo>
                    <a:pt x="0" y="1753870"/>
                  </a:lnTo>
                  <a:lnTo>
                    <a:pt x="0" y="1826260"/>
                  </a:lnTo>
                  <a:lnTo>
                    <a:pt x="1826260" y="0"/>
                  </a:lnTo>
                  <a:close/>
                  <a:moveTo>
                    <a:pt x="2260600" y="0"/>
                  </a:moveTo>
                  <a:lnTo>
                    <a:pt x="2188210" y="0"/>
                  </a:lnTo>
                  <a:lnTo>
                    <a:pt x="0" y="2188210"/>
                  </a:lnTo>
                  <a:lnTo>
                    <a:pt x="0" y="2260600"/>
                  </a:lnTo>
                  <a:lnTo>
                    <a:pt x="2260600" y="0"/>
                  </a:lnTo>
                  <a:close/>
                  <a:moveTo>
                    <a:pt x="2551430" y="0"/>
                  </a:moveTo>
                  <a:lnTo>
                    <a:pt x="2479040" y="0"/>
                  </a:lnTo>
                  <a:lnTo>
                    <a:pt x="0" y="2479040"/>
                  </a:lnTo>
                  <a:lnTo>
                    <a:pt x="0" y="2551430"/>
                  </a:lnTo>
                  <a:lnTo>
                    <a:pt x="2551430" y="0"/>
                  </a:lnTo>
                  <a:close/>
                  <a:moveTo>
                    <a:pt x="2405380" y="0"/>
                  </a:moveTo>
                  <a:lnTo>
                    <a:pt x="2332990" y="0"/>
                  </a:lnTo>
                  <a:lnTo>
                    <a:pt x="0" y="2332990"/>
                  </a:lnTo>
                  <a:lnTo>
                    <a:pt x="0" y="2405380"/>
                  </a:lnTo>
                  <a:lnTo>
                    <a:pt x="2405380" y="0"/>
                  </a:lnTo>
                  <a:close/>
                  <a:moveTo>
                    <a:pt x="2115820" y="0"/>
                  </a:moveTo>
                  <a:lnTo>
                    <a:pt x="2043430" y="0"/>
                  </a:lnTo>
                  <a:lnTo>
                    <a:pt x="0" y="2043430"/>
                  </a:lnTo>
                  <a:lnTo>
                    <a:pt x="0" y="2115820"/>
                  </a:lnTo>
                  <a:lnTo>
                    <a:pt x="2115820" y="0"/>
                  </a:lnTo>
                  <a:close/>
                  <a:moveTo>
                    <a:pt x="375920" y="0"/>
                  </a:moveTo>
                  <a:lnTo>
                    <a:pt x="303530" y="0"/>
                  </a:lnTo>
                  <a:lnTo>
                    <a:pt x="0" y="303530"/>
                  </a:lnTo>
                  <a:lnTo>
                    <a:pt x="0" y="375920"/>
                  </a:lnTo>
                  <a:lnTo>
                    <a:pt x="375920" y="0"/>
                  </a:lnTo>
                  <a:close/>
                  <a:moveTo>
                    <a:pt x="1101090" y="0"/>
                  </a:moveTo>
                  <a:lnTo>
                    <a:pt x="1028700" y="0"/>
                  </a:lnTo>
                  <a:lnTo>
                    <a:pt x="0" y="1028700"/>
                  </a:lnTo>
                  <a:lnTo>
                    <a:pt x="0" y="1101090"/>
                  </a:lnTo>
                  <a:lnTo>
                    <a:pt x="1101090" y="0"/>
                  </a:lnTo>
                  <a:close/>
                  <a:moveTo>
                    <a:pt x="2653030" y="0"/>
                  </a:moveTo>
                  <a:lnTo>
                    <a:pt x="2623820" y="0"/>
                  </a:lnTo>
                  <a:lnTo>
                    <a:pt x="0" y="2623820"/>
                  </a:lnTo>
                  <a:lnTo>
                    <a:pt x="0" y="2653030"/>
                  </a:lnTo>
                  <a:lnTo>
                    <a:pt x="43180" y="2653030"/>
                  </a:lnTo>
                  <a:lnTo>
                    <a:pt x="2653030" y="43180"/>
                  </a:lnTo>
                  <a:lnTo>
                    <a:pt x="2653030" y="0"/>
                  </a:lnTo>
                  <a:close/>
                  <a:moveTo>
                    <a:pt x="520700" y="0"/>
                  </a:moveTo>
                  <a:lnTo>
                    <a:pt x="448310" y="0"/>
                  </a:lnTo>
                  <a:lnTo>
                    <a:pt x="0" y="448310"/>
                  </a:lnTo>
                  <a:lnTo>
                    <a:pt x="0" y="520700"/>
                  </a:lnTo>
                  <a:lnTo>
                    <a:pt x="520700" y="0"/>
                  </a:lnTo>
                  <a:close/>
                  <a:moveTo>
                    <a:pt x="85090" y="0"/>
                  </a:moveTo>
                  <a:lnTo>
                    <a:pt x="12700" y="0"/>
                  </a:lnTo>
                  <a:lnTo>
                    <a:pt x="0" y="12700"/>
                  </a:lnTo>
                  <a:lnTo>
                    <a:pt x="0" y="85090"/>
                  </a:lnTo>
                  <a:lnTo>
                    <a:pt x="85090" y="0"/>
                  </a:lnTo>
                  <a:close/>
                  <a:moveTo>
                    <a:pt x="231140" y="0"/>
                  </a:moveTo>
                  <a:lnTo>
                    <a:pt x="158750" y="0"/>
                  </a:lnTo>
                  <a:lnTo>
                    <a:pt x="0" y="157480"/>
                  </a:lnTo>
                  <a:lnTo>
                    <a:pt x="0" y="229870"/>
                  </a:lnTo>
                  <a:lnTo>
                    <a:pt x="231140" y="0"/>
                  </a:lnTo>
                  <a:close/>
                  <a:moveTo>
                    <a:pt x="0" y="956310"/>
                  </a:moveTo>
                  <a:lnTo>
                    <a:pt x="956310" y="0"/>
                  </a:lnTo>
                  <a:lnTo>
                    <a:pt x="883920" y="0"/>
                  </a:lnTo>
                  <a:lnTo>
                    <a:pt x="0" y="882650"/>
                  </a:lnTo>
                  <a:lnTo>
                    <a:pt x="0" y="956310"/>
                  </a:lnTo>
                  <a:close/>
                  <a:moveTo>
                    <a:pt x="665480" y="0"/>
                  </a:moveTo>
                  <a:lnTo>
                    <a:pt x="593090" y="0"/>
                  </a:lnTo>
                  <a:lnTo>
                    <a:pt x="0" y="593090"/>
                  </a:lnTo>
                  <a:lnTo>
                    <a:pt x="0" y="665480"/>
                  </a:lnTo>
                  <a:lnTo>
                    <a:pt x="665480" y="0"/>
                  </a:lnTo>
                  <a:close/>
                  <a:moveTo>
                    <a:pt x="810260" y="0"/>
                  </a:moveTo>
                  <a:lnTo>
                    <a:pt x="737870" y="0"/>
                  </a:lnTo>
                  <a:lnTo>
                    <a:pt x="0" y="737870"/>
                  </a:lnTo>
                  <a:lnTo>
                    <a:pt x="0" y="810260"/>
                  </a:lnTo>
                  <a:lnTo>
                    <a:pt x="810260" y="0"/>
                  </a:lnTo>
                  <a:close/>
                  <a:moveTo>
                    <a:pt x="1971040" y="0"/>
                  </a:moveTo>
                  <a:lnTo>
                    <a:pt x="1898650" y="0"/>
                  </a:lnTo>
                  <a:lnTo>
                    <a:pt x="0" y="1898650"/>
                  </a:lnTo>
                  <a:lnTo>
                    <a:pt x="0" y="1971040"/>
                  </a:lnTo>
                  <a:lnTo>
                    <a:pt x="1971040" y="0"/>
                  </a:lnTo>
                  <a:close/>
                  <a:moveTo>
                    <a:pt x="2653030" y="1783080"/>
                  </a:moveTo>
                  <a:lnTo>
                    <a:pt x="2653030" y="1710690"/>
                  </a:lnTo>
                  <a:lnTo>
                    <a:pt x="1710690" y="2653030"/>
                  </a:lnTo>
                  <a:lnTo>
                    <a:pt x="1783080" y="2653030"/>
                  </a:lnTo>
                  <a:lnTo>
                    <a:pt x="2653030" y="1783080"/>
                  </a:lnTo>
                  <a:close/>
                  <a:moveTo>
                    <a:pt x="2653030" y="1927860"/>
                  </a:moveTo>
                  <a:lnTo>
                    <a:pt x="2653030" y="1855470"/>
                  </a:lnTo>
                  <a:lnTo>
                    <a:pt x="1855470" y="2653030"/>
                  </a:lnTo>
                  <a:lnTo>
                    <a:pt x="1927860" y="2653030"/>
                  </a:lnTo>
                  <a:lnTo>
                    <a:pt x="2653030" y="1927860"/>
                  </a:lnTo>
                  <a:close/>
                  <a:moveTo>
                    <a:pt x="2653030" y="2072640"/>
                  </a:moveTo>
                  <a:lnTo>
                    <a:pt x="2653030" y="2000250"/>
                  </a:lnTo>
                  <a:lnTo>
                    <a:pt x="2000250" y="2653030"/>
                  </a:lnTo>
                  <a:lnTo>
                    <a:pt x="2072640" y="2653030"/>
                  </a:lnTo>
                  <a:lnTo>
                    <a:pt x="2653030" y="2072640"/>
                  </a:lnTo>
                  <a:close/>
                  <a:moveTo>
                    <a:pt x="2653030" y="1638300"/>
                  </a:moveTo>
                  <a:lnTo>
                    <a:pt x="2653030" y="1565910"/>
                  </a:lnTo>
                  <a:lnTo>
                    <a:pt x="1564640" y="2654300"/>
                  </a:lnTo>
                  <a:lnTo>
                    <a:pt x="1637030" y="2654300"/>
                  </a:lnTo>
                  <a:lnTo>
                    <a:pt x="2653030" y="1638300"/>
                  </a:lnTo>
                  <a:close/>
                  <a:moveTo>
                    <a:pt x="2217420" y="2653030"/>
                  </a:moveTo>
                  <a:lnTo>
                    <a:pt x="2653030" y="2217420"/>
                  </a:lnTo>
                  <a:lnTo>
                    <a:pt x="2653030" y="2145030"/>
                  </a:lnTo>
                  <a:lnTo>
                    <a:pt x="2145030" y="2653030"/>
                  </a:lnTo>
                  <a:lnTo>
                    <a:pt x="2217420" y="2653030"/>
                  </a:lnTo>
                  <a:close/>
                  <a:moveTo>
                    <a:pt x="2653030" y="2580640"/>
                  </a:moveTo>
                  <a:lnTo>
                    <a:pt x="2580640" y="2653030"/>
                  </a:lnTo>
                  <a:lnTo>
                    <a:pt x="2653030" y="2653030"/>
                  </a:lnTo>
                  <a:lnTo>
                    <a:pt x="2653030" y="2580640"/>
                  </a:lnTo>
                  <a:close/>
                  <a:moveTo>
                    <a:pt x="2653030" y="2508250"/>
                  </a:moveTo>
                  <a:lnTo>
                    <a:pt x="2653030" y="2435860"/>
                  </a:lnTo>
                  <a:lnTo>
                    <a:pt x="2435860" y="2653030"/>
                  </a:lnTo>
                  <a:lnTo>
                    <a:pt x="2508250" y="2653030"/>
                  </a:lnTo>
                  <a:lnTo>
                    <a:pt x="2653030" y="2508250"/>
                  </a:lnTo>
                  <a:close/>
                  <a:moveTo>
                    <a:pt x="2653030" y="2363470"/>
                  </a:moveTo>
                  <a:lnTo>
                    <a:pt x="2653030" y="2291080"/>
                  </a:lnTo>
                  <a:lnTo>
                    <a:pt x="2291080" y="2653030"/>
                  </a:lnTo>
                  <a:lnTo>
                    <a:pt x="2363470" y="2653030"/>
                  </a:lnTo>
                  <a:lnTo>
                    <a:pt x="2653030" y="2363470"/>
                  </a:lnTo>
                  <a:close/>
                  <a:moveTo>
                    <a:pt x="2653030" y="1492250"/>
                  </a:moveTo>
                  <a:lnTo>
                    <a:pt x="2653030" y="1419860"/>
                  </a:lnTo>
                  <a:lnTo>
                    <a:pt x="1419860" y="2653030"/>
                  </a:lnTo>
                  <a:lnTo>
                    <a:pt x="1492250" y="2653030"/>
                  </a:lnTo>
                  <a:lnTo>
                    <a:pt x="2653030" y="1492250"/>
                  </a:lnTo>
                  <a:close/>
                  <a:moveTo>
                    <a:pt x="2653030" y="187960"/>
                  </a:moveTo>
                  <a:lnTo>
                    <a:pt x="2653030" y="115570"/>
                  </a:lnTo>
                  <a:lnTo>
                    <a:pt x="115570" y="2653030"/>
                  </a:lnTo>
                  <a:lnTo>
                    <a:pt x="187960" y="2653030"/>
                  </a:lnTo>
                  <a:lnTo>
                    <a:pt x="2653030" y="187960"/>
                  </a:lnTo>
                  <a:close/>
                  <a:moveTo>
                    <a:pt x="2653030" y="622300"/>
                  </a:moveTo>
                  <a:lnTo>
                    <a:pt x="2653030" y="549910"/>
                  </a:lnTo>
                  <a:lnTo>
                    <a:pt x="549910" y="2653030"/>
                  </a:lnTo>
                  <a:lnTo>
                    <a:pt x="622300" y="2653030"/>
                  </a:lnTo>
                  <a:lnTo>
                    <a:pt x="2653030" y="622300"/>
                  </a:lnTo>
                  <a:close/>
                  <a:moveTo>
                    <a:pt x="2653030" y="477520"/>
                  </a:moveTo>
                  <a:lnTo>
                    <a:pt x="2653030" y="405130"/>
                  </a:lnTo>
                  <a:lnTo>
                    <a:pt x="405130" y="2653030"/>
                  </a:lnTo>
                  <a:lnTo>
                    <a:pt x="477520" y="2653030"/>
                  </a:lnTo>
                  <a:lnTo>
                    <a:pt x="2653030" y="477520"/>
                  </a:lnTo>
                  <a:close/>
                  <a:moveTo>
                    <a:pt x="2653030" y="1347470"/>
                  </a:moveTo>
                  <a:lnTo>
                    <a:pt x="2653030" y="1275080"/>
                  </a:lnTo>
                  <a:lnTo>
                    <a:pt x="1275080" y="2653030"/>
                  </a:lnTo>
                  <a:lnTo>
                    <a:pt x="1347470" y="2653030"/>
                  </a:lnTo>
                  <a:lnTo>
                    <a:pt x="2653030" y="1347470"/>
                  </a:lnTo>
                  <a:close/>
                  <a:moveTo>
                    <a:pt x="2653030" y="767080"/>
                  </a:moveTo>
                  <a:lnTo>
                    <a:pt x="2653030" y="694690"/>
                  </a:lnTo>
                  <a:lnTo>
                    <a:pt x="694690" y="2653030"/>
                  </a:lnTo>
                  <a:lnTo>
                    <a:pt x="767080" y="2653030"/>
                  </a:lnTo>
                  <a:lnTo>
                    <a:pt x="2653030" y="767080"/>
                  </a:lnTo>
                  <a:close/>
                  <a:moveTo>
                    <a:pt x="2653030" y="332740"/>
                  </a:moveTo>
                  <a:lnTo>
                    <a:pt x="2653030" y="260350"/>
                  </a:lnTo>
                  <a:lnTo>
                    <a:pt x="260350" y="2653030"/>
                  </a:lnTo>
                  <a:lnTo>
                    <a:pt x="332740" y="2653030"/>
                  </a:lnTo>
                  <a:lnTo>
                    <a:pt x="2653030" y="332740"/>
                  </a:lnTo>
                  <a:close/>
                  <a:moveTo>
                    <a:pt x="2653030" y="1202690"/>
                  </a:moveTo>
                  <a:lnTo>
                    <a:pt x="2653030" y="1130300"/>
                  </a:lnTo>
                  <a:lnTo>
                    <a:pt x="1130300" y="2653030"/>
                  </a:lnTo>
                  <a:lnTo>
                    <a:pt x="1202690" y="2653030"/>
                  </a:lnTo>
                  <a:lnTo>
                    <a:pt x="2653030" y="1202690"/>
                  </a:lnTo>
                  <a:close/>
                  <a:moveTo>
                    <a:pt x="2653030" y="913130"/>
                  </a:moveTo>
                  <a:lnTo>
                    <a:pt x="2653030" y="840740"/>
                  </a:lnTo>
                  <a:lnTo>
                    <a:pt x="840740" y="2653030"/>
                  </a:lnTo>
                  <a:lnTo>
                    <a:pt x="913130" y="2653030"/>
                  </a:lnTo>
                  <a:lnTo>
                    <a:pt x="2653030" y="913130"/>
                  </a:lnTo>
                  <a:close/>
                  <a:moveTo>
                    <a:pt x="2653030" y="1057910"/>
                  </a:moveTo>
                  <a:lnTo>
                    <a:pt x="2653030" y="985520"/>
                  </a:lnTo>
                  <a:lnTo>
                    <a:pt x="985520" y="2653030"/>
                  </a:lnTo>
                  <a:lnTo>
                    <a:pt x="1057910" y="2653030"/>
                  </a:lnTo>
                  <a:lnTo>
                    <a:pt x="2653030" y="1057910"/>
                  </a:lnTo>
                  <a:close/>
                </a:path>
              </a:pathLst>
            </a:custGeom>
            <a:solidFill>
              <a:srgbClr val="FFFAC4"/>
            </a:solidFill>
          </p:spPr>
        </p:sp>
      </p:grpSp>
      <p:sp>
        <p:nvSpPr>
          <p:cNvPr name="AutoShape 6" id="6"/>
          <p:cNvSpPr/>
          <p:nvPr/>
        </p:nvSpPr>
        <p:spPr>
          <a:xfrm rot="-5400000">
            <a:off x="1028700" y="6426136"/>
            <a:ext cx="1523561" cy="1517120"/>
          </a:xfrm>
          <a:prstGeom prst="rect">
            <a:avLst/>
          </a:prstGeom>
          <a:solidFill>
            <a:srgbClr val="FFFAC4"/>
          </a:solid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-5400000">
            <a:off x="1028700" y="4589441"/>
            <a:ext cx="1523561" cy="1523561"/>
            <a:chOff x="0" y="0"/>
            <a:chExt cx="1708150" cy="17081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FAC4"/>
            </a:solidFill>
          </p:spPr>
        </p:sp>
      </p:grpSp>
      <p:sp>
        <p:nvSpPr>
          <p:cNvPr name="Freeform 9" id="9" descr="chess game pieces, rook in chess"/>
          <p:cNvSpPr/>
          <p:nvPr/>
        </p:nvSpPr>
        <p:spPr>
          <a:xfrm flipH="false" flipV="false" rot="0">
            <a:off x="706954" y="544456"/>
            <a:ext cx="296709" cy="484244"/>
          </a:xfrm>
          <a:custGeom>
            <a:avLst/>
            <a:gdLst/>
            <a:ahLst/>
            <a:cxnLst/>
            <a:rect r="r" b="b" t="t" l="l"/>
            <a:pathLst>
              <a:path h="484244" w="296709">
                <a:moveTo>
                  <a:pt x="0" y="0"/>
                </a:moveTo>
                <a:lnTo>
                  <a:pt x="296709" y="0"/>
                </a:lnTo>
                <a:lnTo>
                  <a:pt x="296709" y="484244"/>
                </a:lnTo>
                <a:lnTo>
                  <a:pt x="0" y="484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9149321">
            <a:off x="12347891" y="1836738"/>
            <a:ext cx="11201936" cy="9939173"/>
          </a:xfrm>
          <a:custGeom>
            <a:avLst/>
            <a:gdLst/>
            <a:ahLst/>
            <a:cxnLst/>
            <a:rect r="r" b="b" t="t" l="l"/>
            <a:pathLst>
              <a:path h="9939173" w="11201936">
                <a:moveTo>
                  <a:pt x="0" y="0"/>
                </a:moveTo>
                <a:lnTo>
                  <a:pt x="11201936" y="0"/>
                </a:lnTo>
                <a:lnTo>
                  <a:pt x="11201936" y="9939173"/>
                </a:lnTo>
                <a:lnTo>
                  <a:pt x="0" y="99391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44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648998" y="8046472"/>
            <a:ext cx="4254023" cy="4114800"/>
          </a:xfrm>
          <a:custGeom>
            <a:avLst/>
            <a:gdLst/>
            <a:ahLst/>
            <a:cxnLst/>
            <a:rect r="r" b="b" t="t" l="l"/>
            <a:pathLst>
              <a:path h="4114800" w="4254023">
                <a:moveTo>
                  <a:pt x="0" y="0"/>
                </a:moveTo>
                <a:lnTo>
                  <a:pt x="4254023" y="0"/>
                </a:lnTo>
                <a:lnTo>
                  <a:pt x="42540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886300" y="1826604"/>
            <a:ext cx="9590630" cy="6655054"/>
            <a:chOff x="0" y="0"/>
            <a:chExt cx="12787507" cy="8873405"/>
          </a:xfrm>
        </p:grpSpPr>
        <p:sp>
          <p:nvSpPr>
            <p:cNvPr name="AutoShape 13" id="13"/>
            <p:cNvSpPr/>
            <p:nvPr/>
          </p:nvSpPr>
          <p:spPr>
            <a:xfrm rot="0">
              <a:off x="573205" y="4667740"/>
              <a:ext cx="1455825" cy="245219"/>
            </a:xfrm>
            <a:prstGeom prst="rect">
              <a:avLst/>
            </a:prstGeom>
            <a:solidFill>
              <a:srgbClr val="FFFAC4"/>
            </a:solid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573205" y="1191525"/>
              <a:ext cx="12214302" cy="3069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69481" indent="-284740" lvl="1">
                <a:lnSpc>
                  <a:spcPts val="3692"/>
                </a:lnSpc>
                <a:buFont typeface="Arial"/>
                <a:buChar char="•"/>
              </a:pPr>
              <a:r>
                <a:rPr lang="en-US" b="true" sz="2637" i="true">
                  <a:solidFill>
                    <a:srgbClr val="FFFFFF"/>
                  </a:solidFill>
                  <a:latin typeface="Aileron Bold Italics"/>
                  <a:ea typeface="Aileron Bold Italics"/>
                  <a:cs typeface="Aileron Bold Italics"/>
                  <a:sym typeface="Aileron Bold Italics"/>
                </a:rPr>
                <a:t>Établissement d'un planning global</a:t>
              </a:r>
            </a:p>
            <a:p>
              <a:pPr algn="just" marL="569481" indent="-284740" lvl="1">
                <a:lnSpc>
                  <a:spcPts val="3692"/>
                </a:lnSpc>
                <a:buFont typeface="Arial"/>
                <a:buChar char="•"/>
              </a:pPr>
              <a:r>
                <a:rPr lang="en-US" b="true" sz="2637" i="true">
                  <a:solidFill>
                    <a:srgbClr val="FFFFFF"/>
                  </a:solidFill>
                  <a:latin typeface="Aileron Bold Italics"/>
                  <a:ea typeface="Aileron Bold Italics"/>
                  <a:cs typeface="Aileron Bold Italics"/>
                  <a:sym typeface="Aileron Bold Italics"/>
                </a:rPr>
                <a:t>Avancement global</a:t>
              </a:r>
            </a:p>
            <a:p>
              <a:pPr algn="just" marL="569481" indent="-284740" lvl="1">
                <a:lnSpc>
                  <a:spcPts val="3692"/>
                </a:lnSpc>
                <a:buFont typeface="Arial"/>
                <a:buChar char="•"/>
              </a:pPr>
              <a:r>
                <a:rPr lang="en-US" b="true" sz="2637" i="true">
                  <a:solidFill>
                    <a:srgbClr val="FFFFFF"/>
                  </a:solidFill>
                  <a:latin typeface="Aileron Bold Italics"/>
                  <a:ea typeface="Aileron Bold Italics"/>
                  <a:cs typeface="Aileron Bold Italics"/>
                  <a:sym typeface="Aileron Bold Italics"/>
                </a:rPr>
                <a:t>Utilisation de Discord</a:t>
              </a:r>
            </a:p>
            <a:p>
              <a:pPr algn="just" marL="569481" indent="-284740" lvl="1">
                <a:lnSpc>
                  <a:spcPts val="3692"/>
                </a:lnSpc>
                <a:buFont typeface="Arial"/>
                <a:buChar char="•"/>
              </a:pPr>
              <a:r>
                <a:rPr lang="en-US" b="true" sz="2637" i="true">
                  <a:solidFill>
                    <a:srgbClr val="FFFFFF"/>
                  </a:solidFill>
                  <a:latin typeface="Aileron Bold Italics"/>
                  <a:ea typeface="Aileron Bold Italics"/>
                  <a:cs typeface="Aileron Bold Italics"/>
                  <a:sym typeface="Aileron Bold Italics"/>
                </a:rPr>
                <a:t>Priorisation des tâches critiques</a:t>
              </a:r>
            </a:p>
            <a:p>
              <a:pPr algn="just" marL="569481" indent="-284740" lvl="1">
                <a:lnSpc>
                  <a:spcPts val="3692"/>
                </a:lnSpc>
                <a:buFont typeface="Arial"/>
                <a:buChar char="•"/>
              </a:pPr>
              <a:r>
                <a:rPr lang="en-US" b="true" sz="2637" i="true">
                  <a:solidFill>
                    <a:srgbClr val="FFFFFF"/>
                  </a:solidFill>
                  <a:latin typeface="Aileron Bold Italics"/>
                  <a:ea typeface="Aileron Bold Italics"/>
                  <a:cs typeface="Aileron Bold Italics"/>
                  <a:sym typeface="Aileron Bold Italics"/>
                </a:rPr>
                <a:t>Adaptabilité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492754" y="6400511"/>
              <a:ext cx="12214302" cy="24728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69481" indent="-284740" lvl="1">
                <a:lnSpc>
                  <a:spcPts val="3692"/>
                </a:lnSpc>
                <a:buFont typeface="Arial"/>
                <a:buChar char="•"/>
              </a:pPr>
              <a:r>
                <a:rPr lang="en-US" b="true" sz="2637" i="true">
                  <a:solidFill>
                    <a:srgbClr val="FFFFFF"/>
                  </a:solidFill>
                  <a:latin typeface="Aileron Bold Italics"/>
                  <a:ea typeface="Aileron Bold Italics"/>
                  <a:cs typeface="Aileron Bold Italics"/>
                  <a:sym typeface="Aileron Bold Italics"/>
                </a:rPr>
                <a:t>Absence de planification détaillée</a:t>
              </a:r>
            </a:p>
            <a:p>
              <a:pPr algn="just" marL="569481" indent="-284740" lvl="1">
                <a:lnSpc>
                  <a:spcPts val="3692"/>
                </a:lnSpc>
                <a:buFont typeface="Arial"/>
                <a:buChar char="•"/>
              </a:pPr>
              <a:r>
                <a:rPr lang="en-US" b="true" sz="2637" i="true">
                  <a:solidFill>
                    <a:srgbClr val="FFFFFF"/>
                  </a:solidFill>
                  <a:latin typeface="Aileron Bold Italics"/>
                  <a:ea typeface="Aileron Bold Italics"/>
                  <a:cs typeface="Aileron Bold Italics"/>
                  <a:sym typeface="Aileron Bold Italics"/>
                </a:rPr>
                <a:t>Manque de visibilité globale </a:t>
              </a:r>
            </a:p>
            <a:p>
              <a:pPr algn="just" marL="569481" indent="-284740" lvl="1">
                <a:lnSpc>
                  <a:spcPts val="3692"/>
                </a:lnSpc>
                <a:buFont typeface="Arial"/>
                <a:buChar char="•"/>
              </a:pPr>
              <a:r>
                <a:rPr lang="en-US" b="true" sz="2637" i="true">
                  <a:solidFill>
                    <a:srgbClr val="FFFFFF"/>
                  </a:solidFill>
                  <a:latin typeface="Aileron Bold Italics"/>
                  <a:ea typeface="Aileron Bold Italics"/>
                  <a:cs typeface="Aileron Bold Italics"/>
                  <a:sym typeface="Aileron Bold Italics"/>
                </a:rPr>
                <a:t>Utilisation limitée et inefficace d'OpenProject</a:t>
              </a:r>
            </a:p>
            <a:p>
              <a:pPr algn="just" marL="569481" indent="-284740" lvl="1">
                <a:lnSpc>
                  <a:spcPts val="3692"/>
                </a:lnSpc>
                <a:buFont typeface="Arial"/>
                <a:buChar char="•"/>
              </a:pPr>
              <a:r>
                <a:rPr lang="en-US" b="true" sz="2637" i="true">
                  <a:solidFill>
                    <a:srgbClr val="FFFFFF"/>
                  </a:solidFill>
                  <a:latin typeface="Aileron Bold Italics"/>
                  <a:ea typeface="Aileron Bold Italics"/>
                  <a:cs typeface="Aileron Bold Italics"/>
                  <a:sym typeface="Aileron Bold Italics"/>
                </a:rPr>
                <a:t>Manque de synchronisation des efforts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115641" y="0"/>
              <a:ext cx="1021433" cy="946034"/>
            </a:xfrm>
            <a:custGeom>
              <a:avLst/>
              <a:gdLst/>
              <a:ahLst/>
              <a:cxnLst/>
              <a:rect r="r" b="b" t="t" l="l"/>
              <a:pathLst>
                <a:path h="946034" w="1021433">
                  <a:moveTo>
                    <a:pt x="0" y="0"/>
                  </a:moveTo>
                  <a:lnTo>
                    <a:pt x="1021432" y="0"/>
                  </a:lnTo>
                  <a:lnTo>
                    <a:pt x="1021432" y="946034"/>
                  </a:lnTo>
                  <a:lnTo>
                    <a:pt x="0" y="9460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5205059"/>
              <a:ext cx="1127051" cy="1096313"/>
            </a:xfrm>
            <a:custGeom>
              <a:avLst/>
              <a:gdLst/>
              <a:ahLst/>
              <a:cxnLst/>
              <a:rect r="r" b="b" t="t" l="l"/>
              <a:pathLst>
                <a:path h="1096313" w="1127051">
                  <a:moveTo>
                    <a:pt x="0" y="0"/>
                  </a:moveTo>
                  <a:lnTo>
                    <a:pt x="1127051" y="0"/>
                  </a:lnTo>
                  <a:lnTo>
                    <a:pt x="1127051" y="1096312"/>
                  </a:lnTo>
                  <a:lnTo>
                    <a:pt x="0" y="1096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573205" y="213814"/>
              <a:ext cx="5364443" cy="761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755"/>
                </a:lnSpc>
                <a:spcBef>
                  <a:spcPct val="0"/>
                </a:spcBef>
              </a:pPr>
              <a:r>
                <a:rPr lang="en-US" b="true" sz="3397" i="true">
                  <a:solidFill>
                    <a:srgbClr val="FFFAC4"/>
                  </a:solidFill>
                  <a:latin typeface="Aileron Bold Italics"/>
                  <a:ea typeface="Aileron Bold Italics"/>
                  <a:cs typeface="Aileron Bold Italics"/>
                  <a:sym typeface="Aileron Bold Italics"/>
                </a:rPr>
                <a:t> Ce qui a fonctionné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573205" y="5364445"/>
              <a:ext cx="6818222" cy="761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755"/>
                </a:lnSpc>
                <a:spcBef>
                  <a:spcPct val="0"/>
                </a:spcBef>
              </a:pPr>
              <a:r>
                <a:rPr lang="en-US" b="true" sz="3397" i="true">
                  <a:solidFill>
                    <a:srgbClr val="FFFAC4"/>
                  </a:solidFill>
                  <a:latin typeface="Aileron Bold Italics"/>
                  <a:ea typeface="Aileron Bold Italics"/>
                  <a:cs typeface="Aileron Bold Italics"/>
                  <a:sym typeface="Aileron Bold Italics"/>
                </a:rPr>
                <a:t>Ce qui n'a pas fonctionné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1639591" y="2745754"/>
            <a:ext cx="4579695" cy="4795492"/>
          </a:xfrm>
          <a:custGeom>
            <a:avLst/>
            <a:gdLst/>
            <a:ahLst/>
            <a:cxnLst/>
            <a:rect r="r" b="b" t="t" l="l"/>
            <a:pathLst>
              <a:path h="4795492" w="4579695">
                <a:moveTo>
                  <a:pt x="0" y="0"/>
                </a:moveTo>
                <a:lnTo>
                  <a:pt x="4579694" y="0"/>
                </a:lnTo>
                <a:lnTo>
                  <a:pt x="4579694" y="4795492"/>
                </a:lnTo>
                <a:lnTo>
                  <a:pt x="0" y="479549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2700000">
            <a:off x="16857796" y="8856796"/>
            <a:ext cx="332617" cy="332617"/>
          </a:xfrm>
          <a:custGeom>
            <a:avLst/>
            <a:gdLst/>
            <a:ahLst/>
            <a:cxnLst/>
            <a:rect r="r" b="b" t="t" l="l"/>
            <a:pathLst>
              <a:path h="332617" w="332617">
                <a:moveTo>
                  <a:pt x="0" y="0"/>
                </a:moveTo>
                <a:lnTo>
                  <a:pt x="332617" y="0"/>
                </a:lnTo>
                <a:lnTo>
                  <a:pt x="332617" y="332617"/>
                </a:lnTo>
                <a:lnTo>
                  <a:pt x="0" y="33261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507175" y="335404"/>
            <a:ext cx="524746" cy="422420"/>
          </a:xfrm>
          <a:custGeom>
            <a:avLst/>
            <a:gdLst/>
            <a:ahLst/>
            <a:cxnLst/>
            <a:rect r="r" b="b" t="t" l="l"/>
            <a:pathLst>
              <a:path h="422420" w="524746">
                <a:moveTo>
                  <a:pt x="0" y="0"/>
                </a:moveTo>
                <a:lnTo>
                  <a:pt x="524746" y="0"/>
                </a:lnTo>
                <a:lnTo>
                  <a:pt x="524746" y="422420"/>
                </a:lnTo>
                <a:lnTo>
                  <a:pt x="0" y="42242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152018" y="613594"/>
            <a:ext cx="3916076" cy="670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1"/>
              </a:lnSpc>
            </a:pPr>
            <a:r>
              <a:rPr lang="en-US" b="true" sz="2173" i="true" spc="-126">
                <a:solidFill>
                  <a:srgbClr val="000000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LiChess Statistical Thinking</a:t>
            </a:r>
          </a:p>
          <a:p>
            <a:pPr algn="l">
              <a:lnSpc>
                <a:spcPts val="2651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0685681" y="404166"/>
            <a:ext cx="7189027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99"/>
              </a:lnSpc>
            </a:pPr>
            <a:r>
              <a:rPr lang="en-US" b="true" sz="3499" i="true" spc="-202">
                <a:solidFill>
                  <a:srgbClr val="C27418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Planification et distribution des tâches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B2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hess game pieces, rook in chess"/>
          <p:cNvSpPr/>
          <p:nvPr/>
        </p:nvSpPr>
        <p:spPr>
          <a:xfrm flipH="false" flipV="false" rot="0">
            <a:off x="17259300" y="470841"/>
            <a:ext cx="386922" cy="631474"/>
          </a:xfrm>
          <a:custGeom>
            <a:avLst/>
            <a:gdLst/>
            <a:ahLst/>
            <a:cxnLst/>
            <a:rect r="r" b="b" t="t" l="l"/>
            <a:pathLst>
              <a:path h="631474" w="386922">
                <a:moveTo>
                  <a:pt x="0" y="0"/>
                </a:moveTo>
                <a:lnTo>
                  <a:pt x="386922" y="0"/>
                </a:lnTo>
                <a:lnTo>
                  <a:pt x="386922" y="631474"/>
                </a:lnTo>
                <a:lnTo>
                  <a:pt x="0" y="6314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916319">
            <a:off x="-2302610" y="2424105"/>
            <a:ext cx="10825331" cy="10234281"/>
          </a:xfrm>
          <a:custGeom>
            <a:avLst/>
            <a:gdLst/>
            <a:ahLst/>
            <a:cxnLst/>
            <a:rect r="r" b="b" t="t" l="l"/>
            <a:pathLst>
              <a:path h="10234281" w="10825331">
                <a:moveTo>
                  <a:pt x="0" y="0"/>
                </a:moveTo>
                <a:lnTo>
                  <a:pt x="10825331" y="0"/>
                </a:lnTo>
                <a:lnTo>
                  <a:pt x="10825331" y="10234282"/>
                </a:lnTo>
                <a:lnTo>
                  <a:pt x="0" y="102342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-5400000">
            <a:off x="1031921" y="2755967"/>
            <a:ext cx="1523561" cy="1523561"/>
            <a:chOff x="0" y="0"/>
            <a:chExt cx="2653030" cy="26530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53030" cy="2654300"/>
            </a:xfrm>
            <a:custGeom>
              <a:avLst/>
              <a:gdLst/>
              <a:ahLst/>
              <a:cxnLst/>
              <a:rect r="r" b="b" t="t" l="l"/>
              <a:pathLst>
                <a:path h="2654300" w="2653030">
                  <a:moveTo>
                    <a:pt x="0" y="1535430"/>
                  </a:moveTo>
                  <a:lnTo>
                    <a:pt x="0" y="1463040"/>
                  </a:lnTo>
                  <a:lnTo>
                    <a:pt x="1463040" y="0"/>
                  </a:lnTo>
                  <a:lnTo>
                    <a:pt x="1535430" y="0"/>
                  </a:lnTo>
                  <a:lnTo>
                    <a:pt x="0" y="1535430"/>
                  </a:lnTo>
                  <a:close/>
                  <a:moveTo>
                    <a:pt x="1681480" y="0"/>
                  </a:moveTo>
                  <a:lnTo>
                    <a:pt x="1609090" y="0"/>
                  </a:lnTo>
                  <a:lnTo>
                    <a:pt x="0" y="1607820"/>
                  </a:lnTo>
                  <a:lnTo>
                    <a:pt x="0" y="1680210"/>
                  </a:lnTo>
                  <a:lnTo>
                    <a:pt x="1681480" y="0"/>
                  </a:lnTo>
                  <a:close/>
                  <a:moveTo>
                    <a:pt x="1390650" y="0"/>
                  </a:moveTo>
                  <a:lnTo>
                    <a:pt x="1318260" y="0"/>
                  </a:lnTo>
                  <a:lnTo>
                    <a:pt x="0" y="1318260"/>
                  </a:lnTo>
                  <a:lnTo>
                    <a:pt x="0" y="1390650"/>
                  </a:lnTo>
                  <a:lnTo>
                    <a:pt x="1390650" y="0"/>
                  </a:lnTo>
                  <a:close/>
                  <a:moveTo>
                    <a:pt x="1245870" y="0"/>
                  </a:moveTo>
                  <a:lnTo>
                    <a:pt x="1173480" y="0"/>
                  </a:lnTo>
                  <a:lnTo>
                    <a:pt x="0" y="1173480"/>
                  </a:lnTo>
                  <a:lnTo>
                    <a:pt x="0" y="1245870"/>
                  </a:lnTo>
                  <a:lnTo>
                    <a:pt x="1245870" y="0"/>
                  </a:lnTo>
                  <a:close/>
                  <a:moveTo>
                    <a:pt x="1826260" y="0"/>
                  </a:moveTo>
                  <a:lnTo>
                    <a:pt x="1753870" y="0"/>
                  </a:lnTo>
                  <a:lnTo>
                    <a:pt x="0" y="1753870"/>
                  </a:lnTo>
                  <a:lnTo>
                    <a:pt x="0" y="1826260"/>
                  </a:lnTo>
                  <a:lnTo>
                    <a:pt x="1826260" y="0"/>
                  </a:lnTo>
                  <a:close/>
                  <a:moveTo>
                    <a:pt x="2260600" y="0"/>
                  </a:moveTo>
                  <a:lnTo>
                    <a:pt x="2188210" y="0"/>
                  </a:lnTo>
                  <a:lnTo>
                    <a:pt x="0" y="2188210"/>
                  </a:lnTo>
                  <a:lnTo>
                    <a:pt x="0" y="2260600"/>
                  </a:lnTo>
                  <a:lnTo>
                    <a:pt x="2260600" y="0"/>
                  </a:lnTo>
                  <a:close/>
                  <a:moveTo>
                    <a:pt x="2551430" y="0"/>
                  </a:moveTo>
                  <a:lnTo>
                    <a:pt x="2479040" y="0"/>
                  </a:lnTo>
                  <a:lnTo>
                    <a:pt x="0" y="2479040"/>
                  </a:lnTo>
                  <a:lnTo>
                    <a:pt x="0" y="2551430"/>
                  </a:lnTo>
                  <a:lnTo>
                    <a:pt x="2551430" y="0"/>
                  </a:lnTo>
                  <a:close/>
                  <a:moveTo>
                    <a:pt x="2405380" y="0"/>
                  </a:moveTo>
                  <a:lnTo>
                    <a:pt x="2332990" y="0"/>
                  </a:lnTo>
                  <a:lnTo>
                    <a:pt x="0" y="2332990"/>
                  </a:lnTo>
                  <a:lnTo>
                    <a:pt x="0" y="2405380"/>
                  </a:lnTo>
                  <a:lnTo>
                    <a:pt x="2405380" y="0"/>
                  </a:lnTo>
                  <a:close/>
                  <a:moveTo>
                    <a:pt x="2115820" y="0"/>
                  </a:moveTo>
                  <a:lnTo>
                    <a:pt x="2043430" y="0"/>
                  </a:lnTo>
                  <a:lnTo>
                    <a:pt x="0" y="2043430"/>
                  </a:lnTo>
                  <a:lnTo>
                    <a:pt x="0" y="2115820"/>
                  </a:lnTo>
                  <a:lnTo>
                    <a:pt x="2115820" y="0"/>
                  </a:lnTo>
                  <a:close/>
                  <a:moveTo>
                    <a:pt x="375920" y="0"/>
                  </a:moveTo>
                  <a:lnTo>
                    <a:pt x="303530" y="0"/>
                  </a:lnTo>
                  <a:lnTo>
                    <a:pt x="0" y="303530"/>
                  </a:lnTo>
                  <a:lnTo>
                    <a:pt x="0" y="375920"/>
                  </a:lnTo>
                  <a:lnTo>
                    <a:pt x="375920" y="0"/>
                  </a:lnTo>
                  <a:close/>
                  <a:moveTo>
                    <a:pt x="1101090" y="0"/>
                  </a:moveTo>
                  <a:lnTo>
                    <a:pt x="1028700" y="0"/>
                  </a:lnTo>
                  <a:lnTo>
                    <a:pt x="0" y="1028700"/>
                  </a:lnTo>
                  <a:lnTo>
                    <a:pt x="0" y="1101090"/>
                  </a:lnTo>
                  <a:lnTo>
                    <a:pt x="1101090" y="0"/>
                  </a:lnTo>
                  <a:close/>
                  <a:moveTo>
                    <a:pt x="2653030" y="0"/>
                  </a:moveTo>
                  <a:lnTo>
                    <a:pt x="2623820" y="0"/>
                  </a:lnTo>
                  <a:lnTo>
                    <a:pt x="0" y="2623820"/>
                  </a:lnTo>
                  <a:lnTo>
                    <a:pt x="0" y="2653030"/>
                  </a:lnTo>
                  <a:lnTo>
                    <a:pt x="43180" y="2653030"/>
                  </a:lnTo>
                  <a:lnTo>
                    <a:pt x="2653030" y="43180"/>
                  </a:lnTo>
                  <a:lnTo>
                    <a:pt x="2653030" y="0"/>
                  </a:lnTo>
                  <a:close/>
                  <a:moveTo>
                    <a:pt x="520700" y="0"/>
                  </a:moveTo>
                  <a:lnTo>
                    <a:pt x="448310" y="0"/>
                  </a:lnTo>
                  <a:lnTo>
                    <a:pt x="0" y="448310"/>
                  </a:lnTo>
                  <a:lnTo>
                    <a:pt x="0" y="520700"/>
                  </a:lnTo>
                  <a:lnTo>
                    <a:pt x="520700" y="0"/>
                  </a:lnTo>
                  <a:close/>
                  <a:moveTo>
                    <a:pt x="85090" y="0"/>
                  </a:moveTo>
                  <a:lnTo>
                    <a:pt x="12700" y="0"/>
                  </a:lnTo>
                  <a:lnTo>
                    <a:pt x="0" y="12700"/>
                  </a:lnTo>
                  <a:lnTo>
                    <a:pt x="0" y="85090"/>
                  </a:lnTo>
                  <a:lnTo>
                    <a:pt x="85090" y="0"/>
                  </a:lnTo>
                  <a:close/>
                  <a:moveTo>
                    <a:pt x="231140" y="0"/>
                  </a:moveTo>
                  <a:lnTo>
                    <a:pt x="158750" y="0"/>
                  </a:lnTo>
                  <a:lnTo>
                    <a:pt x="0" y="157480"/>
                  </a:lnTo>
                  <a:lnTo>
                    <a:pt x="0" y="229870"/>
                  </a:lnTo>
                  <a:lnTo>
                    <a:pt x="231140" y="0"/>
                  </a:lnTo>
                  <a:close/>
                  <a:moveTo>
                    <a:pt x="0" y="956310"/>
                  </a:moveTo>
                  <a:lnTo>
                    <a:pt x="956310" y="0"/>
                  </a:lnTo>
                  <a:lnTo>
                    <a:pt x="883920" y="0"/>
                  </a:lnTo>
                  <a:lnTo>
                    <a:pt x="0" y="882650"/>
                  </a:lnTo>
                  <a:lnTo>
                    <a:pt x="0" y="956310"/>
                  </a:lnTo>
                  <a:close/>
                  <a:moveTo>
                    <a:pt x="665480" y="0"/>
                  </a:moveTo>
                  <a:lnTo>
                    <a:pt x="593090" y="0"/>
                  </a:lnTo>
                  <a:lnTo>
                    <a:pt x="0" y="593090"/>
                  </a:lnTo>
                  <a:lnTo>
                    <a:pt x="0" y="665480"/>
                  </a:lnTo>
                  <a:lnTo>
                    <a:pt x="665480" y="0"/>
                  </a:lnTo>
                  <a:close/>
                  <a:moveTo>
                    <a:pt x="810260" y="0"/>
                  </a:moveTo>
                  <a:lnTo>
                    <a:pt x="737870" y="0"/>
                  </a:lnTo>
                  <a:lnTo>
                    <a:pt x="0" y="737870"/>
                  </a:lnTo>
                  <a:lnTo>
                    <a:pt x="0" y="810260"/>
                  </a:lnTo>
                  <a:lnTo>
                    <a:pt x="810260" y="0"/>
                  </a:lnTo>
                  <a:close/>
                  <a:moveTo>
                    <a:pt x="1971040" y="0"/>
                  </a:moveTo>
                  <a:lnTo>
                    <a:pt x="1898650" y="0"/>
                  </a:lnTo>
                  <a:lnTo>
                    <a:pt x="0" y="1898650"/>
                  </a:lnTo>
                  <a:lnTo>
                    <a:pt x="0" y="1971040"/>
                  </a:lnTo>
                  <a:lnTo>
                    <a:pt x="1971040" y="0"/>
                  </a:lnTo>
                  <a:close/>
                  <a:moveTo>
                    <a:pt x="2653030" y="1783080"/>
                  </a:moveTo>
                  <a:lnTo>
                    <a:pt x="2653030" y="1710690"/>
                  </a:lnTo>
                  <a:lnTo>
                    <a:pt x="1710690" y="2653030"/>
                  </a:lnTo>
                  <a:lnTo>
                    <a:pt x="1783080" y="2653030"/>
                  </a:lnTo>
                  <a:lnTo>
                    <a:pt x="2653030" y="1783080"/>
                  </a:lnTo>
                  <a:close/>
                  <a:moveTo>
                    <a:pt x="2653030" y="1927860"/>
                  </a:moveTo>
                  <a:lnTo>
                    <a:pt x="2653030" y="1855470"/>
                  </a:lnTo>
                  <a:lnTo>
                    <a:pt x="1855470" y="2653030"/>
                  </a:lnTo>
                  <a:lnTo>
                    <a:pt x="1927860" y="2653030"/>
                  </a:lnTo>
                  <a:lnTo>
                    <a:pt x="2653030" y="1927860"/>
                  </a:lnTo>
                  <a:close/>
                  <a:moveTo>
                    <a:pt x="2653030" y="2072640"/>
                  </a:moveTo>
                  <a:lnTo>
                    <a:pt x="2653030" y="2000250"/>
                  </a:lnTo>
                  <a:lnTo>
                    <a:pt x="2000250" y="2653030"/>
                  </a:lnTo>
                  <a:lnTo>
                    <a:pt x="2072640" y="2653030"/>
                  </a:lnTo>
                  <a:lnTo>
                    <a:pt x="2653030" y="2072640"/>
                  </a:lnTo>
                  <a:close/>
                  <a:moveTo>
                    <a:pt x="2653030" y="1638300"/>
                  </a:moveTo>
                  <a:lnTo>
                    <a:pt x="2653030" y="1565910"/>
                  </a:lnTo>
                  <a:lnTo>
                    <a:pt x="1564640" y="2654300"/>
                  </a:lnTo>
                  <a:lnTo>
                    <a:pt x="1637030" y="2654300"/>
                  </a:lnTo>
                  <a:lnTo>
                    <a:pt x="2653030" y="1638300"/>
                  </a:lnTo>
                  <a:close/>
                  <a:moveTo>
                    <a:pt x="2217420" y="2653030"/>
                  </a:moveTo>
                  <a:lnTo>
                    <a:pt x="2653030" y="2217420"/>
                  </a:lnTo>
                  <a:lnTo>
                    <a:pt x="2653030" y="2145030"/>
                  </a:lnTo>
                  <a:lnTo>
                    <a:pt x="2145030" y="2653030"/>
                  </a:lnTo>
                  <a:lnTo>
                    <a:pt x="2217420" y="2653030"/>
                  </a:lnTo>
                  <a:close/>
                  <a:moveTo>
                    <a:pt x="2653030" y="2580640"/>
                  </a:moveTo>
                  <a:lnTo>
                    <a:pt x="2580640" y="2653030"/>
                  </a:lnTo>
                  <a:lnTo>
                    <a:pt x="2653030" y="2653030"/>
                  </a:lnTo>
                  <a:lnTo>
                    <a:pt x="2653030" y="2580640"/>
                  </a:lnTo>
                  <a:close/>
                  <a:moveTo>
                    <a:pt x="2653030" y="2508250"/>
                  </a:moveTo>
                  <a:lnTo>
                    <a:pt x="2653030" y="2435860"/>
                  </a:lnTo>
                  <a:lnTo>
                    <a:pt x="2435860" y="2653030"/>
                  </a:lnTo>
                  <a:lnTo>
                    <a:pt x="2508250" y="2653030"/>
                  </a:lnTo>
                  <a:lnTo>
                    <a:pt x="2653030" y="2508250"/>
                  </a:lnTo>
                  <a:close/>
                  <a:moveTo>
                    <a:pt x="2653030" y="2363470"/>
                  </a:moveTo>
                  <a:lnTo>
                    <a:pt x="2653030" y="2291080"/>
                  </a:lnTo>
                  <a:lnTo>
                    <a:pt x="2291080" y="2653030"/>
                  </a:lnTo>
                  <a:lnTo>
                    <a:pt x="2363470" y="2653030"/>
                  </a:lnTo>
                  <a:lnTo>
                    <a:pt x="2653030" y="2363470"/>
                  </a:lnTo>
                  <a:close/>
                  <a:moveTo>
                    <a:pt x="2653030" y="1492250"/>
                  </a:moveTo>
                  <a:lnTo>
                    <a:pt x="2653030" y="1419860"/>
                  </a:lnTo>
                  <a:lnTo>
                    <a:pt x="1419860" y="2653030"/>
                  </a:lnTo>
                  <a:lnTo>
                    <a:pt x="1492250" y="2653030"/>
                  </a:lnTo>
                  <a:lnTo>
                    <a:pt x="2653030" y="1492250"/>
                  </a:lnTo>
                  <a:close/>
                  <a:moveTo>
                    <a:pt x="2653030" y="187960"/>
                  </a:moveTo>
                  <a:lnTo>
                    <a:pt x="2653030" y="115570"/>
                  </a:lnTo>
                  <a:lnTo>
                    <a:pt x="115570" y="2653030"/>
                  </a:lnTo>
                  <a:lnTo>
                    <a:pt x="187960" y="2653030"/>
                  </a:lnTo>
                  <a:lnTo>
                    <a:pt x="2653030" y="187960"/>
                  </a:lnTo>
                  <a:close/>
                  <a:moveTo>
                    <a:pt x="2653030" y="622300"/>
                  </a:moveTo>
                  <a:lnTo>
                    <a:pt x="2653030" y="549910"/>
                  </a:lnTo>
                  <a:lnTo>
                    <a:pt x="549910" y="2653030"/>
                  </a:lnTo>
                  <a:lnTo>
                    <a:pt x="622300" y="2653030"/>
                  </a:lnTo>
                  <a:lnTo>
                    <a:pt x="2653030" y="622300"/>
                  </a:lnTo>
                  <a:close/>
                  <a:moveTo>
                    <a:pt x="2653030" y="477520"/>
                  </a:moveTo>
                  <a:lnTo>
                    <a:pt x="2653030" y="405130"/>
                  </a:lnTo>
                  <a:lnTo>
                    <a:pt x="405130" y="2653030"/>
                  </a:lnTo>
                  <a:lnTo>
                    <a:pt x="477520" y="2653030"/>
                  </a:lnTo>
                  <a:lnTo>
                    <a:pt x="2653030" y="477520"/>
                  </a:lnTo>
                  <a:close/>
                  <a:moveTo>
                    <a:pt x="2653030" y="1347470"/>
                  </a:moveTo>
                  <a:lnTo>
                    <a:pt x="2653030" y="1275080"/>
                  </a:lnTo>
                  <a:lnTo>
                    <a:pt x="1275080" y="2653030"/>
                  </a:lnTo>
                  <a:lnTo>
                    <a:pt x="1347470" y="2653030"/>
                  </a:lnTo>
                  <a:lnTo>
                    <a:pt x="2653030" y="1347470"/>
                  </a:lnTo>
                  <a:close/>
                  <a:moveTo>
                    <a:pt x="2653030" y="767080"/>
                  </a:moveTo>
                  <a:lnTo>
                    <a:pt x="2653030" y="694690"/>
                  </a:lnTo>
                  <a:lnTo>
                    <a:pt x="694690" y="2653030"/>
                  </a:lnTo>
                  <a:lnTo>
                    <a:pt x="767080" y="2653030"/>
                  </a:lnTo>
                  <a:lnTo>
                    <a:pt x="2653030" y="767080"/>
                  </a:lnTo>
                  <a:close/>
                  <a:moveTo>
                    <a:pt x="2653030" y="332740"/>
                  </a:moveTo>
                  <a:lnTo>
                    <a:pt x="2653030" y="260350"/>
                  </a:lnTo>
                  <a:lnTo>
                    <a:pt x="260350" y="2653030"/>
                  </a:lnTo>
                  <a:lnTo>
                    <a:pt x="332740" y="2653030"/>
                  </a:lnTo>
                  <a:lnTo>
                    <a:pt x="2653030" y="332740"/>
                  </a:lnTo>
                  <a:close/>
                  <a:moveTo>
                    <a:pt x="2653030" y="1202690"/>
                  </a:moveTo>
                  <a:lnTo>
                    <a:pt x="2653030" y="1130300"/>
                  </a:lnTo>
                  <a:lnTo>
                    <a:pt x="1130300" y="2653030"/>
                  </a:lnTo>
                  <a:lnTo>
                    <a:pt x="1202690" y="2653030"/>
                  </a:lnTo>
                  <a:lnTo>
                    <a:pt x="2653030" y="1202690"/>
                  </a:lnTo>
                  <a:close/>
                  <a:moveTo>
                    <a:pt x="2653030" y="913130"/>
                  </a:moveTo>
                  <a:lnTo>
                    <a:pt x="2653030" y="840740"/>
                  </a:lnTo>
                  <a:lnTo>
                    <a:pt x="840740" y="2653030"/>
                  </a:lnTo>
                  <a:lnTo>
                    <a:pt x="913130" y="2653030"/>
                  </a:lnTo>
                  <a:lnTo>
                    <a:pt x="2653030" y="913130"/>
                  </a:lnTo>
                  <a:close/>
                  <a:moveTo>
                    <a:pt x="2653030" y="1057910"/>
                  </a:moveTo>
                  <a:lnTo>
                    <a:pt x="2653030" y="985520"/>
                  </a:lnTo>
                  <a:lnTo>
                    <a:pt x="985520" y="2653030"/>
                  </a:lnTo>
                  <a:lnTo>
                    <a:pt x="1057910" y="2653030"/>
                  </a:lnTo>
                  <a:lnTo>
                    <a:pt x="2653030" y="1057910"/>
                  </a:lnTo>
                  <a:close/>
                </a:path>
              </a:pathLst>
            </a:custGeom>
            <a:solidFill>
              <a:srgbClr val="FFFAC4"/>
            </a:solidFill>
          </p:spPr>
        </p:sp>
      </p:grpSp>
      <p:sp>
        <p:nvSpPr>
          <p:cNvPr name="AutoShape 6" id="6"/>
          <p:cNvSpPr/>
          <p:nvPr/>
        </p:nvSpPr>
        <p:spPr>
          <a:xfrm rot="-5400000">
            <a:off x="1028700" y="6426136"/>
            <a:ext cx="1523561" cy="1517120"/>
          </a:xfrm>
          <a:prstGeom prst="rect">
            <a:avLst/>
          </a:prstGeom>
          <a:solidFill>
            <a:srgbClr val="FFFAC4"/>
          </a:solid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-5400000">
            <a:off x="1028700" y="4589441"/>
            <a:ext cx="1523561" cy="1523561"/>
            <a:chOff x="0" y="0"/>
            <a:chExt cx="1708150" cy="17081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FAC4"/>
            </a:solidFill>
          </p:spPr>
        </p:sp>
      </p:grpSp>
      <p:sp>
        <p:nvSpPr>
          <p:cNvPr name="Freeform 9" id="9" descr="chess game pieces, rook in chess"/>
          <p:cNvSpPr/>
          <p:nvPr/>
        </p:nvSpPr>
        <p:spPr>
          <a:xfrm flipH="false" flipV="false" rot="0">
            <a:off x="706954" y="544456"/>
            <a:ext cx="296709" cy="484244"/>
          </a:xfrm>
          <a:custGeom>
            <a:avLst/>
            <a:gdLst/>
            <a:ahLst/>
            <a:cxnLst/>
            <a:rect r="r" b="b" t="t" l="l"/>
            <a:pathLst>
              <a:path h="484244" w="296709">
                <a:moveTo>
                  <a:pt x="0" y="0"/>
                </a:moveTo>
                <a:lnTo>
                  <a:pt x="296709" y="0"/>
                </a:lnTo>
                <a:lnTo>
                  <a:pt x="296709" y="484244"/>
                </a:lnTo>
                <a:lnTo>
                  <a:pt x="0" y="484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9149321">
            <a:off x="12347891" y="1836738"/>
            <a:ext cx="11201936" cy="9939173"/>
          </a:xfrm>
          <a:custGeom>
            <a:avLst/>
            <a:gdLst/>
            <a:ahLst/>
            <a:cxnLst/>
            <a:rect r="r" b="b" t="t" l="l"/>
            <a:pathLst>
              <a:path h="9939173" w="11201936">
                <a:moveTo>
                  <a:pt x="0" y="0"/>
                </a:moveTo>
                <a:lnTo>
                  <a:pt x="11201936" y="0"/>
                </a:lnTo>
                <a:lnTo>
                  <a:pt x="11201936" y="9939173"/>
                </a:lnTo>
                <a:lnTo>
                  <a:pt x="0" y="99391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44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6744950" y="3910649"/>
            <a:ext cx="3086100" cy="30861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A83">
                <a:alpha val="52941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648998" y="8046472"/>
            <a:ext cx="4254023" cy="4114800"/>
          </a:xfrm>
          <a:custGeom>
            <a:avLst/>
            <a:gdLst/>
            <a:ahLst/>
            <a:cxnLst/>
            <a:rect r="r" b="b" t="t" l="l"/>
            <a:pathLst>
              <a:path h="4114800" w="4254023">
                <a:moveTo>
                  <a:pt x="0" y="0"/>
                </a:moveTo>
                <a:lnTo>
                  <a:pt x="4254023" y="0"/>
                </a:lnTo>
                <a:lnTo>
                  <a:pt x="42540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3971533" y="2214932"/>
            <a:ext cx="10577404" cy="6489991"/>
            <a:chOff x="0" y="0"/>
            <a:chExt cx="14103205" cy="865332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654428" cy="2754595"/>
            </a:xfrm>
            <a:custGeom>
              <a:avLst/>
              <a:gdLst/>
              <a:ahLst/>
              <a:cxnLst/>
              <a:rect r="r" b="b" t="t" l="l"/>
              <a:pathLst>
                <a:path h="2754595" w="2654428">
                  <a:moveTo>
                    <a:pt x="0" y="0"/>
                  </a:moveTo>
                  <a:lnTo>
                    <a:pt x="2654428" y="0"/>
                  </a:lnTo>
                  <a:lnTo>
                    <a:pt x="2654428" y="2754595"/>
                  </a:lnTo>
                  <a:lnTo>
                    <a:pt x="0" y="27545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3401204" y="965166"/>
              <a:ext cx="10702001" cy="16060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66"/>
                </a:lnSpc>
              </a:pPr>
              <a:r>
                <a:rPr lang="en-US" sz="3906" b="true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Adopter une méthode </a:t>
              </a:r>
            </a:p>
            <a:p>
              <a:pPr algn="l">
                <a:lnSpc>
                  <a:spcPts val="4766"/>
                </a:lnSpc>
                <a:spcBef>
                  <a:spcPct val="0"/>
                </a:spcBef>
              </a:pPr>
              <a:r>
                <a:rPr lang="en-US" b="true" sz="3906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plus adaptée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3401204" y="3961659"/>
              <a:ext cx="7555651" cy="805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66"/>
                </a:lnSpc>
                <a:spcBef>
                  <a:spcPct val="0"/>
                </a:spcBef>
              </a:pPr>
              <a:r>
                <a:rPr lang="en-US" b="true" sz="3906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Répartition plus précise 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3401204" y="6954049"/>
              <a:ext cx="10370758" cy="805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66"/>
                </a:lnSpc>
                <a:spcBef>
                  <a:spcPct val="0"/>
                </a:spcBef>
              </a:pPr>
              <a:r>
                <a:rPr lang="en-US" b="true" sz="3906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 Favoriser une meilleure visibilité </a:t>
              </a:r>
            </a:p>
          </p:txBody>
        </p:sp>
        <p:sp>
          <p:nvSpPr>
            <p:cNvPr name="Freeform 20" id="20"/>
            <p:cNvSpPr/>
            <p:nvPr/>
          </p:nvSpPr>
          <p:spPr>
            <a:xfrm flipH="false" flipV="false" rot="0">
              <a:off x="4060" y="3169530"/>
              <a:ext cx="2650368" cy="2408522"/>
            </a:xfrm>
            <a:custGeom>
              <a:avLst/>
              <a:gdLst/>
              <a:ahLst/>
              <a:cxnLst/>
              <a:rect r="r" b="b" t="t" l="l"/>
              <a:pathLst>
                <a:path h="2408522" w="2650368">
                  <a:moveTo>
                    <a:pt x="0" y="0"/>
                  </a:moveTo>
                  <a:lnTo>
                    <a:pt x="2650368" y="0"/>
                  </a:lnTo>
                  <a:lnTo>
                    <a:pt x="2650368" y="2408522"/>
                  </a:lnTo>
                  <a:lnTo>
                    <a:pt x="0" y="24085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5998893"/>
              <a:ext cx="2654428" cy="2654428"/>
            </a:xfrm>
            <a:custGeom>
              <a:avLst/>
              <a:gdLst/>
              <a:ahLst/>
              <a:cxnLst/>
              <a:rect r="r" b="b" t="t" l="l"/>
              <a:pathLst>
                <a:path h="2654428" w="2654428">
                  <a:moveTo>
                    <a:pt x="0" y="0"/>
                  </a:moveTo>
                  <a:lnTo>
                    <a:pt x="2654428" y="0"/>
                  </a:lnTo>
                  <a:lnTo>
                    <a:pt x="2654428" y="2654428"/>
                  </a:lnTo>
                  <a:lnTo>
                    <a:pt x="0" y="26544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2700000">
            <a:off x="16857796" y="8856796"/>
            <a:ext cx="332617" cy="332617"/>
          </a:xfrm>
          <a:custGeom>
            <a:avLst/>
            <a:gdLst/>
            <a:ahLst/>
            <a:cxnLst/>
            <a:rect r="r" b="b" t="t" l="l"/>
            <a:pathLst>
              <a:path h="332617" w="332617">
                <a:moveTo>
                  <a:pt x="0" y="0"/>
                </a:moveTo>
                <a:lnTo>
                  <a:pt x="332617" y="0"/>
                </a:lnTo>
                <a:lnTo>
                  <a:pt x="332617" y="332617"/>
                </a:lnTo>
                <a:lnTo>
                  <a:pt x="0" y="33261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558165" y="405205"/>
            <a:ext cx="473755" cy="381373"/>
          </a:xfrm>
          <a:custGeom>
            <a:avLst/>
            <a:gdLst/>
            <a:ahLst/>
            <a:cxnLst/>
            <a:rect r="r" b="b" t="t" l="l"/>
            <a:pathLst>
              <a:path h="381373" w="473755">
                <a:moveTo>
                  <a:pt x="0" y="0"/>
                </a:moveTo>
                <a:lnTo>
                  <a:pt x="473756" y="0"/>
                </a:lnTo>
                <a:lnTo>
                  <a:pt x="473756" y="381373"/>
                </a:lnTo>
                <a:lnTo>
                  <a:pt x="0" y="38137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152018" y="613594"/>
            <a:ext cx="3916076" cy="670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1"/>
              </a:lnSpc>
            </a:pPr>
            <a:r>
              <a:rPr lang="en-US" b="true" sz="2173" i="true" spc="-126">
                <a:solidFill>
                  <a:srgbClr val="000000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LiChess Statistical Thinking</a:t>
            </a:r>
          </a:p>
          <a:p>
            <a:pPr algn="l">
              <a:lnSpc>
                <a:spcPts val="2651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0685681" y="404166"/>
            <a:ext cx="7189027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99"/>
              </a:lnSpc>
            </a:pPr>
            <a:r>
              <a:rPr lang="en-US" b="true" sz="3499" i="true" spc="-202">
                <a:solidFill>
                  <a:srgbClr val="C27418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Planification et distribution des tâches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055592" y="1007065"/>
            <a:ext cx="9590630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719"/>
              </a:lnSpc>
              <a:spcBef>
                <a:spcPct val="0"/>
              </a:spcBef>
            </a:pPr>
            <a:r>
              <a:rPr lang="en-US" b="true" sz="4800" i="true" spc="-278">
                <a:solidFill>
                  <a:srgbClr val="FFFFFF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Points   d'améliorations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B2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hess game pieces, rook in chess"/>
          <p:cNvSpPr/>
          <p:nvPr/>
        </p:nvSpPr>
        <p:spPr>
          <a:xfrm flipH="false" flipV="false" rot="0">
            <a:off x="17259300" y="470841"/>
            <a:ext cx="386922" cy="631474"/>
          </a:xfrm>
          <a:custGeom>
            <a:avLst/>
            <a:gdLst/>
            <a:ahLst/>
            <a:cxnLst/>
            <a:rect r="r" b="b" t="t" l="l"/>
            <a:pathLst>
              <a:path h="631474" w="386922">
                <a:moveTo>
                  <a:pt x="0" y="0"/>
                </a:moveTo>
                <a:lnTo>
                  <a:pt x="386922" y="0"/>
                </a:lnTo>
                <a:lnTo>
                  <a:pt x="386922" y="631474"/>
                </a:lnTo>
                <a:lnTo>
                  <a:pt x="0" y="6314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90083">
            <a:off x="10354911" y="2090589"/>
            <a:ext cx="10194715" cy="9607365"/>
          </a:xfrm>
          <a:custGeom>
            <a:avLst/>
            <a:gdLst/>
            <a:ahLst/>
            <a:cxnLst/>
            <a:rect r="r" b="b" t="t" l="l"/>
            <a:pathLst>
              <a:path h="9607365" w="10194715">
                <a:moveTo>
                  <a:pt x="0" y="0"/>
                </a:moveTo>
                <a:lnTo>
                  <a:pt x="10194715" y="0"/>
                </a:lnTo>
                <a:lnTo>
                  <a:pt x="10194715" y="9607365"/>
                </a:lnTo>
                <a:lnTo>
                  <a:pt x="0" y="96073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732518" y="2548245"/>
            <a:ext cx="1526782" cy="5190510"/>
            <a:chOff x="0" y="0"/>
            <a:chExt cx="2035709" cy="6920680"/>
          </a:xfrm>
        </p:grpSpPr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-5400000">
              <a:off x="4294" y="0"/>
              <a:ext cx="2031415" cy="2031415"/>
              <a:chOff x="0" y="0"/>
              <a:chExt cx="2653030" cy="265303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653030" cy="2654300"/>
              </a:xfrm>
              <a:custGeom>
                <a:avLst/>
                <a:gdLst/>
                <a:ahLst/>
                <a:cxnLst/>
                <a:rect r="r" b="b" t="t" l="l"/>
                <a:pathLst>
                  <a:path h="2654300" w="2653030">
                    <a:moveTo>
                      <a:pt x="0" y="1535430"/>
                    </a:moveTo>
                    <a:lnTo>
                      <a:pt x="0" y="1463040"/>
                    </a:lnTo>
                    <a:lnTo>
                      <a:pt x="1463040" y="0"/>
                    </a:lnTo>
                    <a:lnTo>
                      <a:pt x="1535430" y="0"/>
                    </a:lnTo>
                    <a:lnTo>
                      <a:pt x="0" y="1535430"/>
                    </a:lnTo>
                    <a:close/>
                    <a:moveTo>
                      <a:pt x="1681480" y="0"/>
                    </a:moveTo>
                    <a:lnTo>
                      <a:pt x="1609090" y="0"/>
                    </a:lnTo>
                    <a:lnTo>
                      <a:pt x="0" y="1607820"/>
                    </a:lnTo>
                    <a:lnTo>
                      <a:pt x="0" y="1680210"/>
                    </a:lnTo>
                    <a:lnTo>
                      <a:pt x="1681480" y="0"/>
                    </a:lnTo>
                    <a:close/>
                    <a:moveTo>
                      <a:pt x="1390650" y="0"/>
                    </a:moveTo>
                    <a:lnTo>
                      <a:pt x="1318260" y="0"/>
                    </a:lnTo>
                    <a:lnTo>
                      <a:pt x="0" y="1318260"/>
                    </a:lnTo>
                    <a:lnTo>
                      <a:pt x="0" y="1390650"/>
                    </a:lnTo>
                    <a:lnTo>
                      <a:pt x="1390650" y="0"/>
                    </a:lnTo>
                    <a:close/>
                    <a:moveTo>
                      <a:pt x="1245870" y="0"/>
                    </a:moveTo>
                    <a:lnTo>
                      <a:pt x="1173480" y="0"/>
                    </a:lnTo>
                    <a:lnTo>
                      <a:pt x="0" y="1173480"/>
                    </a:lnTo>
                    <a:lnTo>
                      <a:pt x="0" y="1245870"/>
                    </a:lnTo>
                    <a:lnTo>
                      <a:pt x="1245870" y="0"/>
                    </a:lnTo>
                    <a:close/>
                    <a:moveTo>
                      <a:pt x="1826260" y="0"/>
                    </a:moveTo>
                    <a:lnTo>
                      <a:pt x="1753870" y="0"/>
                    </a:lnTo>
                    <a:lnTo>
                      <a:pt x="0" y="1753870"/>
                    </a:lnTo>
                    <a:lnTo>
                      <a:pt x="0" y="1826260"/>
                    </a:lnTo>
                    <a:lnTo>
                      <a:pt x="1826260" y="0"/>
                    </a:lnTo>
                    <a:close/>
                    <a:moveTo>
                      <a:pt x="2260600" y="0"/>
                    </a:moveTo>
                    <a:lnTo>
                      <a:pt x="2188210" y="0"/>
                    </a:lnTo>
                    <a:lnTo>
                      <a:pt x="0" y="2188210"/>
                    </a:lnTo>
                    <a:lnTo>
                      <a:pt x="0" y="2260600"/>
                    </a:lnTo>
                    <a:lnTo>
                      <a:pt x="2260600" y="0"/>
                    </a:lnTo>
                    <a:close/>
                    <a:moveTo>
                      <a:pt x="2551430" y="0"/>
                    </a:moveTo>
                    <a:lnTo>
                      <a:pt x="2479040" y="0"/>
                    </a:lnTo>
                    <a:lnTo>
                      <a:pt x="0" y="2479040"/>
                    </a:lnTo>
                    <a:lnTo>
                      <a:pt x="0" y="2551430"/>
                    </a:lnTo>
                    <a:lnTo>
                      <a:pt x="2551430" y="0"/>
                    </a:lnTo>
                    <a:close/>
                    <a:moveTo>
                      <a:pt x="2405380" y="0"/>
                    </a:moveTo>
                    <a:lnTo>
                      <a:pt x="2332990" y="0"/>
                    </a:lnTo>
                    <a:lnTo>
                      <a:pt x="0" y="2332990"/>
                    </a:lnTo>
                    <a:lnTo>
                      <a:pt x="0" y="2405380"/>
                    </a:lnTo>
                    <a:lnTo>
                      <a:pt x="2405380" y="0"/>
                    </a:lnTo>
                    <a:close/>
                    <a:moveTo>
                      <a:pt x="2115820" y="0"/>
                    </a:moveTo>
                    <a:lnTo>
                      <a:pt x="2043430" y="0"/>
                    </a:lnTo>
                    <a:lnTo>
                      <a:pt x="0" y="2043430"/>
                    </a:lnTo>
                    <a:lnTo>
                      <a:pt x="0" y="2115820"/>
                    </a:lnTo>
                    <a:lnTo>
                      <a:pt x="2115820" y="0"/>
                    </a:lnTo>
                    <a:close/>
                    <a:moveTo>
                      <a:pt x="375920" y="0"/>
                    </a:moveTo>
                    <a:lnTo>
                      <a:pt x="303530" y="0"/>
                    </a:lnTo>
                    <a:lnTo>
                      <a:pt x="0" y="303530"/>
                    </a:lnTo>
                    <a:lnTo>
                      <a:pt x="0" y="375920"/>
                    </a:lnTo>
                    <a:lnTo>
                      <a:pt x="375920" y="0"/>
                    </a:lnTo>
                    <a:close/>
                    <a:moveTo>
                      <a:pt x="1101090" y="0"/>
                    </a:moveTo>
                    <a:lnTo>
                      <a:pt x="1028700" y="0"/>
                    </a:lnTo>
                    <a:lnTo>
                      <a:pt x="0" y="1028700"/>
                    </a:lnTo>
                    <a:lnTo>
                      <a:pt x="0" y="1101090"/>
                    </a:lnTo>
                    <a:lnTo>
                      <a:pt x="1101090" y="0"/>
                    </a:lnTo>
                    <a:close/>
                    <a:moveTo>
                      <a:pt x="2653030" y="0"/>
                    </a:moveTo>
                    <a:lnTo>
                      <a:pt x="2623820" y="0"/>
                    </a:lnTo>
                    <a:lnTo>
                      <a:pt x="0" y="2623820"/>
                    </a:lnTo>
                    <a:lnTo>
                      <a:pt x="0" y="2653030"/>
                    </a:lnTo>
                    <a:lnTo>
                      <a:pt x="43180" y="2653030"/>
                    </a:lnTo>
                    <a:lnTo>
                      <a:pt x="2653030" y="43180"/>
                    </a:lnTo>
                    <a:lnTo>
                      <a:pt x="2653030" y="0"/>
                    </a:lnTo>
                    <a:close/>
                    <a:moveTo>
                      <a:pt x="520700" y="0"/>
                    </a:moveTo>
                    <a:lnTo>
                      <a:pt x="448310" y="0"/>
                    </a:lnTo>
                    <a:lnTo>
                      <a:pt x="0" y="448310"/>
                    </a:lnTo>
                    <a:lnTo>
                      <a:pt x="0" y="520700"/>
                    </a:lnTo>
                    <a:lnTo>
                      <a:pt x="520700" y="0"/>
                    </a:lnTo>
                    <a:close/>
                    <a:moveTo>
                      <a:pt x="85090" y="0"/>
                    </a:moveTo>
                    <a:lnTo>
                      <a:pt x="12700" y="0"/>
                    </a:lnTo>
                    <a:lnTo>
                      <a:pt x="0" y="12700"/>
                    </a:lnTo>
                    <a:lnTo>
                      <a:pt x="0" y="85090"/>
                    </a:lnTo>
                    <a:lnTo>
                      <a:pt x="85090" y="0"/>
                    </a:lnTo>
                    <a:close/>
                    <a:moveTo>
                      <a:pt x="231140" y="0"/>
                    </a:moveTo>
                    <a:lnTo>
                      <a:pt x="158750" y="0"/>
                    </a:lnTo>
                    <a:lnTo>
                      <a:pt x="0" y="157480"/>
                    </a:lnTo>
                    <a:lnTo>
                      <a:pt x="0" y="229870"/>
                    </a:lnTo>
                    <a:lnTo>
                      <a:pt x="231140" y="0"/>
                    </a:lnTo>
                    <a:close/>
                    <a:moveTo>
                      <a:pt x="0" y="956310"/>
                    </a:moveTo>
                    <a:lnTo>
                      <a:pt x="956310" y="0"/>
                    </a:lnTo>
                    <a:lnTo>
                      <a:pt x="883920" y="0"/>
                    </a:lnTo>
                    <a:lnTo>
                      <a:pt x="0" y="882650"/>
                    </a:lnTo>
                    <a:lnTo>
                      <a:pt x="0" y="956310"/>
                    </a:lnTo>
                    <a:close/>
                    <a:moveTo>
                      <a:pt x="665480" y="0"/>
                    </a:moveTo>
                    <a:lnTo>
                      <a:pt x="593090" y="0"/>
                    </a:lnTo>
                    <a:lnTo>
                      <a:pt x="0" y="593090"/>
                    </a:lnTo>
                    <a:lnTo>
                      <a:pt x="0" y="665480"/>
                    </a:lnTo>
                    <a:lnTo>
                      <a:pt x="665480" y="0"/>
                    </a:lnTo>
                    <a:close/>
                    <a:moveTo>
                      <a:pt x="810260" y="0"/>
                    </a:moveTo>
                    <a:lnTo>
                      <a:pt x="737870" y="0"/>
                    </a:lnTo>
                    <a:lnTo>
                      <a:pt x="0" y="737870"/>
                    </a:lnTo>
                    <a:lnTo>
                      <a:pt x="0" y="810260"/>
                    </a:lnTo>
                    <a:lnTo>
                      <a:pt x="810260" y="0"/>
                    </a:lnTo>
                    <a:close/>
                    <a:moveTo>
                      <a:pt x="1971040" y="0"/>
                    </a:moveTo>
                    <a:lnTo>
                      <a:pt x="1898650" y="0"/>
                    </a:lnTo>
                    <a:lnTo>
                      <a:pt x="0" y="1898650"/>
                    </a:lnTo>
                    <a:lnTo>
                      <a:pt x="0" y="1971040"/>
                    </a:lnTo>
                    <a:lnTo>
                      <a:pt x="1971040" y="0"/>
                    </a:lnTo>
                    <a:close/>
                    <a:moveTo>
                      <a:pt x="2653030" y="1783080"/>
                    </a:moveTo>
                    <a:lnTo>
                      <a:pt x="2653030" y="1710690"/>
                    </a:lnTo>
                    <a:lnTo>
                      <a:pt x="1710690" y="2653030"/>
                    </a:lnTo>
                    <a:lnTo>
                      <a:pt x="1783080" y="2653030"/>
                    </a:lnTo>
                    <a:lnTo>
                      <a:pt x="2653030" y="1783080"/>
                    </a:lnTo>
                    <a:close/>
                    <a:moveTo>
                      <a:pt x="2653030" y="1927860"/>
                    </a:moveTo>
                    <a:lnTo>
                      <a:pt x="2653030" y="1855470"/>
                    </a:lnTo>
                    <a:lnTo>
                      <a:pt x="1855470" y="2653030"/>
                    </a:lnTo>
                    <a:lnTo>
                      <a:pt x="1927860" y="2653030"/>
                    </a:lnTo>
                    <a:lnTo>
                      <a:pt x="2653030" y="1927860"/>
                    </a:lnTo>
                    <a:close/>
                    <a:moveTo>
                      <a:pt x="2653030" y="2072640"/>
                    </a:moveTo>
                    <a:lnTo>
                      <a:pt x="2653030" y="2000250"/>
                    </a:lnTo>
                    <a:lnTo>
                      <a:pt x="2000250" y="2653030"/>
                    </a:lnTo>
                    <a:lnTo>
                      <a:pt x="2072640" y="2653030"/>
                    </a:lnTo>
                    <a:lnTo>
                      <a:pt x="2653030" y="2072640"/>
                    </a:lnTo>
                    <a:close/>
                    <a:moveTo>
                      <a:pt x="2653030" y="1638300"/>
                    </a:moveTo>
                    <a:lnTo>
                      <a:pt x="2653030" y="1565910"/>
                    </a:lnTo>
                    <a:lnTo>
                      <a:pt x="1564640" y="2654300"/>
                    </a:lnTo>
                    <a:lnTo>
                      <a:pt x="1637030" y="2654300"/>
                    </a:lnTo>
                    <a:lnTo>
                      <a:pt x="2653030" y="1638300"/>
                    </a:lnTo>
                    <a:close/>
                    <a:moveTo>
                      <a:pt x="2217420" y="2653030"/>
                    </a:moveTo>
                    <a:lnTo>
                      <a:pt x="2653030" y="2217420"/>
                    </a:lnTo>
                    <a:lnTo>
                      <a:pt x="2653030" y="2145030"/>
                    </a:lnTo>
                    <a:lnTo>
                      <a:pt x="2145030" y="2653030"/>
                    </a:lnTo>
                    <a:lnTo>
                      <a:pt x="2217420" y="2653030"/>
                    </a:lnTo>
                    <a:close/>
                    <a:moveTo>
                      <a:pt x="2653030" y="2580640"/>
                    </a:moveTo>
                    <a:lnTo>
                      <a:pt x="2580640" y="2653030"/>
                    </a:lnTo>
                    <a:lnTo>
                      <a:pt x="2653030" y="2653030"/>
                    </a:lnTo>
                    <a:lnTo>
                      <a:pt x="2653030" y="2580640"/>
                    </a:lnTo>
                    <a:close/>
                    <a:moveTo>
                      <a:pt x="2653030" y="2508250"/>
                    </a:moveTo>
                    <a:lnTo>
                      <a:pt x="2653030" y="2435860"/>
                    </a:lnTo>
                    <a:lnTo>
                      <a:pt x="2435860" y="2653030"/>
                    </a:lnTo>
                    <a:lnTo>
                      <a:pt x="2508250" y="2653030"/>
                    </a:lnTo>
                    <a:lnTo>
                      <a:pt x="2653030" y="2508250"/>
                    </a:lnTo>
                    <a:close/>
                    <a:moveTo>
                      <a:pt x="2653030" y="2363470"/>
                    </a:moveTo>
                    <a:lnTo>
                      <a:pt x="2653030" y="2291080"/>
                    </a:lnTo>
                    <a:lnTo>
                      <a:pt x="2291080" y="2653030"/>
                    </a:lnTo>
                    <a:lnTo>
                      <a:pt x="2363470" y="2653030"/>
                    </a:lnTo>
                    <a:lnTo>
                      <a:pt x="2653030" y="2363470"/>
                    </a:lnTo>
                    <a:close/>
                    <a:moveTo>
                      <a:pt x="2653030" y="1492250"/>
                    </a:moveTo>
                    <a:lnTo>
                      <a:pt x="2653030" y="1419860"/>
                    </a:lnTo>
                    <a:lnTo>
                      <a:pt x="1419860" y="2653030"/>
                    </a:lnTo>
                    <a:lnTo>
                      <a:pt x="1492250" y="2653030"/>
                    </a:lnTo>
                    <a:lnTo>
                      <a:pt x="2653030" y="1492250"/>
                    </a:lnTo>
                    <a:close/>
                    <a:moveTo>
                      <a:pt x="2653030" y="187960"/>
                    </a:moveTo>
                    <a:lnTo>
                      <a:pt x="2653030" y="115570"/>
                    </a:lnTo>
                    <a:lnTo>
                      <a:pt x="115570" y="2653030"/>
                    </a:lnTo>
                    <a:lnTo>
                      <a:pt x="187960" y="2653030"/>
                    </a:lnTo>
                    <a:lnTo>
                      <a:pt x="2653030" y="187960"/>
                    </a:lnTo>
                    <a:close/>
                    <a:moveTo>
                      <a:pt x="2653030" y="622300"/>
                    </a:moveTo>
                    <a:lnTo>
                      <a:pt x="2653030" y="549910"/>
                    </a:lnTo>
                    <a:lnTo>
                      <a:pt x="549910" y="2653030"/>
                    </a:lnTo>
                    <a:lnTo>
                      <a:pt x="622300" y="2653030"/>
                    </a:lnTo>
                    <a:lnTo>
                      <a:pt x="2653030" y="622300"/>
                    </a:lnTo>
                    <a:close/>
                    <a:moveTo>
                      <a:pt x="2653030" y="477520"/>
                    </a:moveTo>
                    <a:lnTo>
                      <a:pt x="2653030" y="405130"/>
                    </a:lnTo>
                    <a:lnTo>
                      <a:pt x="405130" y="2653030"/>
                    </a:lnTo>
                    <a:lnTo>
                      <a:pt x="477520" y="2653030"/>
                    </a:lnTo>
                    <a:lnTo>
                      <a:pt x="2653030" y="477520"/>
                    </a:lnTo>
                    <a:close/>
                    <a:moveTo>
                      <a:pt x="2653030" y="1347470"/>
                    </a:moveTo>
                    <a:lnTo>
                      <a:pt x="2653030" y="1275080"/>
                    </a:lnTo>
                    <a:lnTo>
                      <a:pt x="1275080" y="2653030"/>
                    </a:lnTo>
                    <a:lnTo>
                      <a:pt x="1347470" y="2653030"/>
                    </a:lnTo>
                    <a:lnTo>
                      <a:pt x="2653030" y="1347470"/>
                    </a:lnTo>
                    <a:close/>
                    <a:moveTo>
                      <a:pt x="2653030" y="767080"/>
                    </a:moveTo>
                    <a:lnTo>
                      <a:pt x="2653030" y="694690"/>
                    </a:lnTo>
                    <a:lnTo>
                      <a:pt x="694690" y="2653030"/>
                    </a:lnTo>
                    <a:lnTo>
                      <a:pt x="767080" y="2653030"/>
                    </a:lnTo>
                    <a:lnTo>
                      <a:pt x="2653030" y="767080"/>
                    </a:lnTo>
                    <a:close/>
                    <a:moveTo>
                      <a:pt x="2653030" y="332740"/>
                    </a:moveTo>
                    <a:lnTo>
                      <a:pt x="2653030" y="260350"/>
                    </a:lnTo>
                    <a:lnTo>
                      <a:pt x="260350" y="2653030"/>
                    </a:lnTo>
                    <a:lnTo>
                      <a:pt x="332740" y="2653030"/>
                    </a:lnTo>
                    <a:lnTo>
                      <a:pt x="2653030" y="332740"/>
                    </a:lnTo>
                    <a:close/>
                    <a:moveTo>
                      <a:pt x="2653030" y="1202690"/>
                    </a:moveTo>
                    <a:lnTo>
                      <a:pt x="2653030" y="1130300"/>
                    </a:lnTo>
                    <a:lnTo>
                      <a:pt x="1130300" y="2653030"/>
                    </a:lnTo>
                    <a:lnTo>
                      <a:pt x="1202690" y="2653030"/>
                    </a:lnTo>
                    <a:lnTo>
                      <a:pt x="2653030" y="1202690"/>
                    </a:lnTo>
                    <a:close/>
                    <a:moveTo>
                      <a:pt x="2653030" y="913130"/>
                    </a:moveTo>
                    <a:lnTo>
                      <a:pt x="2653030" y="840740"/>
                    </a:lnTo>
                    <a:lnTo>
                      <a:pt x="840740" y="2653030"/>
                    </a:lnTo>
                    <a:lnTo>
                      <a:pt x="913130" y="2653030"/>
                    </a:lnTo>
                    <a:lnTo>
                      <a:pt x="2653030" y="913130"/>
                    </a:lnTo>
                    <a:close/>
                    <a:moveTo>
                      <a:pt x="2653030" y="1057910"/>
                    </a:moveTo>
                    <a:lnTo>
                      <a:pt x="2653030" y="985520"/>
                    </a:lnTo>
                    <a:lnTo>
                      <a:pt x="985520" y="2653030"/>
                    </a:lnTo>
                    <a:lnTo>
                      <a:pt x="1057910" y="2653030"/>
                    </a:lnTo>
                    <a:lnTo>
                      <a:pt x="2653030" y="1057910"/>
                    </a:lnTo>
                    <a:close/>
                  </a:path>
                </a:pathLst>
              </a:custGeom>
              <a:solidFill>
                <a:srgbClr val="FFFAC4"/>
              </a:solidFill>
            </p:spPr>
          </p:sp>
        </p:grpSp>
        <p:sp>
          <p:nvSpPr>
            <p:cNvPr name="AutoShape 7" id="7"/>
            <p:cNvSpPr/>
            <p:nvPr/>
          </p:nvSpPr>
          <p:spPr>
            <a:xfrm rot="-5400000">
              <a:off x="0" y="4893560"/>
              <a:ext cx="2031415" cy="2022826"/>
            </a:xfrm>
            <a:prstGeom prst="rect">
              <a:avLst/>
            </a:prstGeom>
            <a:solidFill>
              <a:srgbClr val="FFFAC4"/>
            </a:solidFill>
          </p:spPr>
        </p:sp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-5400000">
              <a:off x="0" y="2444633"/>
              <a:ext cx="2031415" cy="2031415"/>
              <a:chOff x="0" y="0"/>
              <a:chExt cx="1708150" cy="170815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FFFAC4"/>
              </a:solidFill>
            </p:spPr>
          </p:sp>
        </p:grpSp>
      </p:grpSp>
      <p:sp>
        <p:nvSpPr>
          <p:cNvPr name="Freeform 10" id="10"/>
          <p:cNvSpPr/>
          <p:nvPr/>
        </p:nvSpPr>
        <p:spPr>
          <a:xfrm flipH="false" flipV="false" rot="9149321">
            <a:off x="-4448950" y="-1161415"/>
            <a:ext cx="11201936" cy="9939173"/>
          </a:xfrm>
          <a:custGeom>
            <a:avLst/>
            <a:gdLst/>
            <a:ahLst/>
            <a:cxnLst/>
            <a:rect r="r" b="b" t="t" l="l"/>
            <a:pathLst>
              <a:path h="9939173" w="11201936">
                <a:moveTo>
                  <a:pt x="0" y="0"/>
                </a:moveTo>
                <a:lnTo>
                  <a:pt x="11201936" y="0"/>
                </a:lnTo>
                <a:lnTo>
                  <a:pt x="11201936" y="9939173"/>
                </a:lnTo>
                <a:lnTo>
                  <a:pt x="0" y="99391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4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 descr="chess game pieces, rook in chess"/>
          <p:cNvSpPr/>
          <p:nvPr/>
        </p:nvSpPr>
        <p:spPr>
          <a:xfrm flipH="false" flipV="false" rot="0">
            <a:off x="706954" y="544456"/>
            <a:ext cx="296709" cy="484244"/>
          </a:xfrm>
          <a:custGeom>
            <a:avLst/>
            <a:gdLst/>
            <a:ahLst/>
            <a:cxnLst/>
            <a:rect r="r" b="b" t="t" l="l"/>
            <a:pathLst>
              <a:path h="484244" w="296709">
                <a:moveTo>
                  <a:pt x="0" y="0"/>
                </a:moveTo>
                <a:lnTo>
                  <a:pt x="296709" y="0"/>
                </a:lnTo>
                <a:lnTo>
                  <a:pt x="296709" y="484244"/>
                </a:lnTo>
                <a:lnTo>
                  <a:pt x="0" y="4842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890366" y="2747042"/>
            <a:ext cx="9590630" cy="4792917"/>
            <a:chOff x="0" y="0"/>
            <a:chExt cx="12787507" cy="6390555"/>
          </a:xfrm>
        </p:grpSpPr>
        <p:sp>
          <p:nvSpPr>
            <p:cNvPr name="AutoShape 13" id="13"/>
            <p:cNvSpPr/>
            <p:nvPr/>
          </p:nvSpPr>
          <p:spPr>
            <a:xfrm rot="0">
              <a:off x="573205" y="2813540"/>
              <a:ext cx="1455825" cy="245219"/>
            </a:xfrm>
            <a:prstGeom prst="rect">
              <a:avLst/>
            </a:prstGeom>
            <a:solidFill>
              <a:srgbClr val="FFFAC4"/>
            </a:solid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573205" y="1191525"/>
              <a:ext cx="12214302" cy="12155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9481" indent="-284740" lvl="1">
                <a:lnSpc>
                  <a:spcPts val="3692"/>
                </a:lnSpc>
                <a:buFont typeface="Arial"/>
                <a:buChar char="•"/>
              </a:pPr>
              <a:r>
                <a:rPr lang="en-US" b="true" sz="2637" i="true">
                  <a:solidFill>
                    <a:srgbClr val="FFFFFF"/>
                  </a:solidFill>
                  <a:latin typeface="Aileron Bold Italics"/>
                  <a:ea typeface="Aileron Bold Italics"/>
                  <a:cs typeface="Aileron Bold Italics"/>
                  <a:sym typeface="Aileron Bold Italics"/>
                </a:rPr>
                <a:t>Canaux de communication physique et numérique </a:t>
              </a:r>
            </a:p>
            <a:p>
              <a:pPr algn="l" marL="569481" indent="-284740" lvl="1">
                <a:lnSpc>
                  <a:spcPts val="3692"/>
                </a:lnSpc>
                <a:buFont typeface="Arial"/>
                <a:buChar char="•"/>
              </a:pPr>
              <a:r>
                <a:rPr lang="en-US" b="true" sz="2637" i="true">
                  <a:solidFill>
                    <a:srgbClr val="FFFFFF"/>
                  </a:solidFill>
                  <a:latin typeface="Aileron Bold Italics"/>
                  <a:ea typeface="Aileron Bold Italics"/>
                  <a:cs typeface="Aileron Bold Italics"/>
                  <a:sym typeface="Aileron Bold Italics"/>
                </a:rPr>
                <a:t>Avantages des réunions physiques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492754" y="4546311"/>
              <a:ext cx="12214302" cy="1844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9481" indent="-284740" lvl="1">
                <a:lnSpc>
                  <a:spcPts val="3692"/>
                </a:lnSpc>
                <a:buFont typeface="Arial"/>
                <a:buChar char="•"/>
              </a:pPr>
              <a:r>
                <a:rPr lang="en-US" b="true" sz="2637" i="true">
                  <a:solidFill>
                    <a:srgbClr val="FFFFFF"/>
                  </a:solidFill>
                  <a:latin typeface="Aileron Bold Italics"/>
                  <a:ea typeface="Aileron Bold Italics"/>
                  <a:cs typeface="Aileron Bold Italics"/>
                  <a:sym typeface="Aileron Bold Italics"/>
                </a:rPr>
                <a:t>Manque de communication </a:t>
              </a:r>
            </a:p>
            <a:p>
              <a:pPr algn="l" marL="569481" indent="-284740" lvl="1">
                <a:lnSpc>
                  <a:spcPts val="3692"/>
                </a:lnSpc>
                <a:buFont typeface="Arial"/>
                <a:buChar char="•"/>
              </a:pPr>
              <a:r>
                <a:rPr lang="en-US" b="true" sz="2637" i="true">
                  <a:solidFill>
                    <a:srgbClr val="FFFFFF"/>
                  </a:solidFill>
                  <a:latin typeface="Aileron Bold Italics"/>
                  <a:ea typeface="Aileron Bold Italics"/>
                  <a:cs typeface="Aileron Bold Italics"/>
                  <a:sym typeface="Aileron Bold Italics"/>
                </a:rPr>
                <a:t>Organisation sur Discord</a:t>
              </a:r>
            </a:p>
            <a:p>
              <a:pPr algn="l" marL="569481" indent="-284740" lvl="1">
                <a:lnSpc>
                  <a:spcPts val="3692"/>
                </a:lnSpc>
                <a:buFont typeface="Arial"/>
                <a:buChar char="•"/>
              </a:pPr>
              <a:r>
                <a:rPr lang="en-US" b="true" sz="2637" i="true">
                  <a:solidFill>
                    <a:srgbClr val="FFFFFF"/>
                  </a:solidFill>
                  <a:latin typeface="Aileron Bold Italics"/>
                  <a:ea typeface="Aileron Bold Italics"/>
                  <a:cs typeface="Aileron Bold Italics"/>
                  <a:sym typeface="Aileron Bold Italics"/>
                </a:rPr>
                <a:t>Absences de règles claires 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115641" y="0"/>
              <a:ext cx="1021433" cy="946034"/>
            </a:xfrm>
            <a:custGeom>
              <a:avLst/>
              <a:gdLst/>
              <a:ahLst/>
              <a:cxnLst/>
              <a:rect r="r" b="b" t="t" l="l"/>
              <a:pathLst>
                <a:path h="946034" w="1021433">
                  <a:moveTo>
                    <a:pt x="0" y="0"/>
                  </a:moveTo>
                  <a:lnTo>
                    <a:pt x="1021432" y="0"/>
                  </a:lnTo>
                  <a:lnTo>
                    <a:pt x="1021432" y="946034"/>
                  </a:lnTo>
                  <a:lnTo>
                    <a:pt x="0" y="9460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3350859"/>
              <a:ext cx="1127051" cy="1096313"/>
            </a:xfrm>
            <a:custGeom>
              <a:avLst/>
              <a:gdLst/>
              <a:ahLst/>
              <a:cxnLst/>
              <a:rect r="r" b="b" t="t" l="l"/>
              <a:pathLst>
                <a:path h="1096313" w="1127051">
                  <a:moveTo>
                    <a:pt x="0" y="0"/>
                  </a:moveTo>
                  <a:lnTo>
                    <a:pt x="1127051" y="0"/>
                  </a:lnTo>
                  <a:lnTo>
                    <a:pt x="1127051" y="1096312"/>
                  </a:lnTo>
                  <a:lnTo>
                    <a:pt x="0" y="1096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573205" y="213814"/>
              <a:ext cx="5364443" cy="761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55"/>
                </a:lnSpc>
                <a:spcBef>
                  <a:spcPct val="0"/>
                </a:spcBef>
              </a:pPr>
              <a:r>
                <a:rPr lang="en-US" b="true" sz="3397" i="true">
                  <a:solidFill>
                    <a:srgbClr val="FFFAC4"/>
                  </a:solidFill>
                  <a:latin typeface="Aileron Bold Italics"/>
                  <a:ea typeface="Aileron Bold Italics"/>
                  <a:cs typeface="Aileron Bold Italics"/>
                  <a:sym typeface="Aileron Bold Italics"/>
                </a:rPr>
                <a:t> Ce qui a fonctionné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573205" y="3510245"/>
              <a:ext cx="6818222" cy="761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55"/>
                </a:lnSpc>
                <a:spcBef>
                  <a:spcPct val="0"/>
                </a:spcBef>
              </a:pPr>
              <a:r>
                <a:rPr lang="en-US" b="true" sz="3397" i="true">
                  <a:solidFill>
                    <a:srgbClr val="FFFAC4"/>
                  </a:solidFill>
                  <a:latin typeface="Aileron Bold Italics"/>
                  <a:ea typeface="Aileron Bold Italics"/>
                  <a:cs typeface="Aileron Bold Italics"/>
                  <a:sym typeface="Aileron Bold Italics"/>
                </a:rPr>
                <a:t>Ce qui n'a pas fonctionné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-1543050" y="3808172"/>
            <a:ext cx="3086100" cy="3086100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A83">
                <a:alpha val="52941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0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4079733">
            <a:off x="15402678" y="-773052"/>
            <a:ext cx="2186462" cy="4114800"/>
          </a:xfrm>
          <a:custGeom>
            <a:avLst/>
            <a:gdLst/>
            <a:ahLst/>
            <a:cxnLst/>
            <a:rect r="r" b="b" t="t" l="l"/>
            <a:pathLst>
              <a:path h="4114800" w="2186462">
                <a:moveTo>
                  <a:pt x="0" y="0"/>
                </a:moveTo>
                <a:lnTo>
                  <a:pt x="2186462" y="0"/>
                </a:lnTo>
                <a:lnTo>
                  <a:pt x="21864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28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152018" y="613594"/>
            <a:ext cx="3916076" cy="670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1"/>
              </a:lnSpc>
            </a:pPr>
            <a:r>
              <a:rPr lang="en-US" b="true" sz="2173" i="true" spc="-126">
                <a:solidFill>
                  <a:srgbClr val="000000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LiChess Statistical Thinking</a:t>
            </a:r>
          </a:p>
          <a:p>
            <a:pPr algn="l">
              <a:lnSpc>
                <a:spcPts val="2651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0685681" y="404166"/>
            <a:ext cx="7189027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899"/>
              </a:lnSpc>
            </a:pPr>
            <a:r>
              <a:rPr lang="en-US" b="true" sz="3499" i="true" spc="-202">
                <a:solidFill>
                  <a:srgbClr val="C27418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Communication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855309" y="2780674"/>
            <a:ext cx="4631139" cy="4725652"/>
          </a:xfrm>
          <a:custGeom>
            <a:avLst/>
            <a:gdLst/>
            <a:ahLst/>
            <a:cxnLst/>
            <a:rect r="r" b="b" t="t" l="l"/>
            <a:pathLst>
              <a:path h="4725652" w="4631139">
                <a:moveTo>
                  <a:pt x="0" y="0"/>
                </a:moveTo>
                <a:lnTo>
                  <a:pt x="4631139" y="0"/>
                </a:lnTo>
                <a:lnTo>
                  <a:pt x="4631139" y="4725652"/>
                </a:lnTo>
                <a:lnTo>
                  <a:pt x="0" y="472565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EF1F7"/>
                </a:solidFill>
                <a:latin typeface="Canva Sans"/>
                <a:ea typeface="Canva Sans"/>
                <a:cs typeface="Canva Sans"/>
                <a:sym typeface="Canva Sans"/>
              </a:rPr>
              <a:t>19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2700000">
            <a:off x="16857796" y="8856796"/>
            <a:ext cx="332617" cy="332617"/>
          </a:xfrm>
          <a:custGeom>
            <a:avLst/>
            <a:gdLst/>
            <a:ahLst/>
            <a:cxnLst/>
            <a:rect r="r" b="b" t="t" l="l"/>
            <a:pathLst>
              <a:path h="332617" w="332617">
                <a:moveTo>
                  <a:pt x="0" y="0"/>
                </a:moveTo>
                <a:lnTo>
                  <a:pt x="332617" y="0"/>
                </a:lnTo>
                <a:lnTo>
                  <a:pt x="332617" y="332617"/>
                </a:lnTo>
                <a:lnTo>
                  <a:pt x="0" y="33261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558165" y="405205"/>
            <a:ext cx="473755" cy="381373"/>
          </a:xfrm>
          <a:custGeom>
            <a:avLst/>
            <a:gdLst/>
            <a:ahLst/>
            <a:cxnLst/>
            <a:rect r="r" b="b" t="t" l="l"/>
            <a:pathLst>
              <a:path h="381373" w="473755">
                <a:moveTo>
                  <a:pt x="0" y="0"/>
                </a:moveTo>
                <a:lnTo>
                  <a:pt x="473756" y="0"/>
                </a:lnTo>
                <a:lnTo>
                  <a:pt x="473756" y="381373"/>
                </a:lnTo>
                <a:lnTo>
                  <a:pt x="0" y="38137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9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upper right arrow icon"/>
          <p:cNvSpPr/>
          <p:nvPr/>
        </p:nvSpPr>
        <p:spPr>
          <a:xfrm flipH="false" flipV="false" rot="2700000">
            <a:off x="16882833" y="8941196"/>
            <a:ext cx="332617" cy="332617"/>
          </a:xfrm>
          <a:custGeom>
            <a:avLst/>
            <a:gdLst/>
            <a:ahLst/>
            <a:cxnLst/>
            <a:rect r="r" b="b" t="t" l="l"/>
            <a:pathLst>
              <a:path h="332617" w="332617">
                <a:moveTo>
                  <a:pt x="0" y="0"/>
                </a:moveTo>
                <a:lnTo>
                  <a:pt x="332617" y="0"/>
                </a:lnTo>
                <a:lnTo>
                  <a:pt x="332617" y="332617"/>
                </a:lnTo>
                <a:lnTo>
                  <a:pt x="0" y="3326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662956" y="460910"/>
            <a:ext cx="9150990" cy="1590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287"/>
              </a:lnSpc>
            </a:pPr>
            <a:r>
              <a:rPr lang="en-US" b="true" sz="11170" spc="-647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SOMMAIRE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3696246" y="0"/>
            <a:ext cx="12387786" cy="10727265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14987" t="0" r="-14987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824323">
            <a:off x="16388496" y="1898929"/>
            <a:ext cx="3268168" cy="6489142"/>
          </a:xfrm>
          <a:custGeom>
            <a:avLst/>
            <a:gdLst/>
            <a:ahLst/>
            <a:cxnLst/>
            <a:rect r="r" b="b" t="t" l="l"/>
            <a:pathLst>
              <a:path h="6489142" w="3268168">
                <a:moveTo>
                  <a:pt x="0" y="0"/>
                </a:moveTo>
                <a:lnTo>
                  <a:pt x="3268168" y="0"/>
                </a:lnTo>
                <a:lnTo>
                  <a:pt x="3268168" y="6489142"/>
                </a:lnTo>
                <a:lnTo>
                  <a:pt x="0" y="64891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144000" y="2535984"/>
            <a:ext cx="9777560" cy="7023941"/>
            <a:chOff x="0" y="0"/>
            <a:chExt cx="13036747" cy="93652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3953" cy="1062080"/>
            </a:xfrm>
            <a:custGeom>
              <a:avLst/>
              <a:gdLst/>
              <a:ahLst/>
              <a:cxnLst/>
              <a:rect r="r" b="b" t="t" l="l"/>
              <a:pathLst>
                <a:path h="1062080" w="473953">
                  <a:moveTo>
                    <a:pt x="0" y="0"/>
                  </a:moveTo>
                  <a:lnTo>
                    <a:pt x="473953" y="0"/>
                  </a:lnTo>
                  <a:lnTo>
                    <a:pt x="473953" y="1062080"/>
                  </a:lnTo>
                  <a:lnTo>
                    <a:pt x="0" y="10620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835427" y="158179"/>
              <a:ext cx="12201320" cy="6790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22"/>
                </a:lnSpc>
              </a:pPr>
              <a:r>
                <a:rPr lang="en-US" b="true" sz="3015" i="true" spc="-174">
                  <a:solidFill>
                    <a:srgbClr val="FFFFFF"/>
                  </a:solidFill>
                  <a:latin typeface="IBM Plex Sans Bold Italics"/>
                  <a:ea typeface="IBM Plex Sans Bold Italics"/>
                  <a:cs typeface="IBM Plex Sans Bold Italics"/>
                  <a:sym typeface="IBM Plex Sans Bold Italics"/>
                </a:rPr>
                <a:t>OBJECTIFS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660635"/>
              <a:ext cx="473953" cy="1062080"/>
            </a:xfrm>
            <a:custGeom>
              <a:avLst/>
              <a:gdLst/>
              <a:ahLst/>
              <a:cxnLst/>
              <a:rect r="r" b="b" t="t" l="l"/>
              <a:pathLst>
                <a:path h="1062080" w="473953">
                  <a:moveTo>
                    <a:pt x="0" y="0"/>
                  </a:moveTo>
                  <a:lnTo>
                    <a:pt x="473953" y="0"/>
                  </a:lnTo>
                  <a:lnTo>
                    <a:pt x="473953" y="1062080"/>
                  </a:lnTo>
                  <a:lnTo>
                    <a:pt x="0" y="10620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835427" y="1821415"/>
              <a:ext cx="12201320" cy="6738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22"/>
                </a:lnSpc>
              </a:pPr>
              <a:r>
                <a:rPr lang="en-US" b="true" sz="3015" i="true" spc="-174">
                  <a:solidFill>
                    <a:srgbClr val="FFFFFF"/>
                  </a:solidFill>
                  <a:latin typeface="IBM Plex Sans Bold Italics"/>
                  <a:ea typeface="IBM Plex Sans Bold Italics"/>
                  <a:cs typeface="IBM Plex Sans Bold Italics"/>
                  <a:sym typeface="IBM Plex Sans Bold Italics"/>
                </a:rPr>
                <a:t>ARCHITECTURE TECHNIQUE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0">
              <a:off x="0" y="3321270"/>
              <a:ext cx="473953" cy="1062080"/>
            </a:xfrm>
            <a:custGeom>
              <a:avLst/>
              <a:gdLst/>
              <a:ahLst/>
              <a:cxnLst/>
              <a:rect r="r" b="b" t="t" l="l"/>
              <a:pathLst>
                <a:path h="1062080" w="473953">
                  <a:moveTo>
                    <a:pt x="0" y="0"/>
                  </a:moveTo>
                  <a:lnTo>
                    <a:pt x="473953" y="0"/>
                  </a:lnTo>
                  <a:lnTo>
                    <a:pt x="473953" y="1062080"/>
                  </a:lnTo>
                  <a:lnTo>
                    <a:pt x="0" y="10620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835427" y="3482049"/>
              <a:ext cx="12201320" cy="6738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22"/>
                </a:lnSpc>
              </a:pPr>
              <a:r>
                <a:rPr lang="en-US" b="true" sz="3015" i="true" spc="-174">
                  <a:solidFill>
                    <a:srgbClr val="FFFFFF"/>
                  </a:solidFill>
                  <a:latin typeface="IBM Plex Sans Bold Italics"/>
                  <a:ea typeface="IBM Plex Sans Bold Italics"/>
                  <a:cs typeface="IBM Plex Sans Bold Italics"/>
                  <a:sym typeface="IBM Plex Sans Bold Italics"/>
                </a:rPr>
                <a:t>BASE DE DONNÉES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0">
              <a:off x="0" y="4981905"/>
              <a:ext cx="473953" cy="1062080"/>
            </a:xfrm>
            <a:custGeom>
              <a:avLst/>
              <a:gdLst/>
              <a:ahLst/>
              <a:cxnLst/>
              <a:rect r="r" b="b" t="t" l="l"/>
              <a:pathLst>
                <a:path h="1062080" w="473953">
                  <a:moveTo>
                    <a:pt x="0" y="0"/>
                  </a:moveTo>
                  <a:lnTo>
                    <a:pt x="473953" y="0"/>
                  </a:lnTo>
                  <a:lnTo>
                    <a:pt x="473953" y="1062080"/>
                  </a:lnTo>
                  <a:lnTo>
                    <a:pt x="0" y="10620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835427" y="5208475"/>
              <a:ext cx="12201320" cy="6738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22"/>
                </a:lnSpc>
              </a:pPr>
              <a:r>
                <a:rPr lang="en-US" b="true" sz="3015" i="true" spc="-174">
                  <a:solidFill>
                    <a:srgbClr val="FFFFFF"/>
                  </a:solidFill>
                  <a:latin typeface="IBM Plex Sans Bold Italics"/>
                  <a:ea typeface="IBM Plex Sans Bold Italics"/>
                  <a:cs typeface="IBM Plex Sans Bold Italics"/>
                  <a:sym typeface="IBM Plex Sans Bold Italics"/>
                </a:rPr>
                <a:t>DÉVELOPPEMENTS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false" flipV="false" rot="0">
              <a:off x="0" y="6642540"/>
              <a:ext cx="473953" cy="1062080"/>
            </a:xfrm>
            <a:custGeom>
              <a:avLst/>
              <a:gdLst/>
              <a:ahLst/>
              <a:cxnLst/>
              <a:rect r="r" b="b" t="t" l="l"/>
              <a:pathLst>
                <a:path h="1062080" w="473953">
                  <a:moveTo>
                    <a:pt x="0" y="0"/>
                  </a:moveTo>
                  <a:lnTo>
                    <a:pt x="473953" y="0"/>
                  </a:lnTo>
                  <a:lnTo>
                    <a:pt x="473953" y="1062080"/>
                  </a:lnTo>
                  <a:lnTo>
                    <a:pt x="0" y="10620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835427" y="6869110"/>
              <a:ext cx="12201320" cy="6738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22"/>
                </a:lnSpc>
              </a:pPr>
              <a:r>
                <a:rPr lang="en-US" b="true" sz="3015" i="true" spc="-174">
                  <a:solidFill>
                    <a:srgbClr val="FFFFFF"/>
                  </a:solidFill>
                  <a:latin typeface="IBM Plex Sans Bold Italics"/>
                  <a:ea typeface="IBM Plex Sans Bold Italics"/>
                  <a:cs typeface="IBM Plex Sans Bold Italics"/>
                  <a:sym typeface="IBM Plex Sans Bold Italics"/>
                </a:rPr>
                <a:t>COMMUNICATION</a:t>
              </a: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0">
              <a:off x="0" y="8303175"/>
              <a:ext cx="473953" cy="1062080"/>
            </a:xfrm>
            <a:custGeom>
              <a:avLst/>
              <a:gdLst/>
              <a:ahLst/>
              <a:cxnLst/>
              <a:rect r="r" b="b" t="t" l="l"/>
              <a:pathLst>
                <a:path h="1062080" w="473953">
                  <a:moveTo>
                    <a:pt x="0" y="0"/>
                  </a:moveTo>
                  <a:lnTo>
                    <a:pt x="473953" y="0"/>
                  </a:lnTo>
                  <a:lnTo>
                    <a:pt x="473953" y="1062080"/>
                  </a:lnTo>
                  <a:lnTo>
                    <a:pt x="0" y="10620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835427" y="8529745"/>
              <a:ext cx="12201320" cy="6738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22"/>
                </a:lnSpc>
              </a:pPr>
              <a:r>
                <a:rPr lang="en-US" b="true" sz="3015" i="true" spc="-174">
                  <a:solidFill>
                    <a:srgbClr val="FFFFFF"/>
                  </a:solidFill>
                  <a:latin typeface="IBM Plex Sans Bold Italics"/>
                  <a:ea typeface="IBM Plex Sans Bold Italics"/>
                  <a:cs typeface="IBM Plex Sans Bold Italics"/>
                  <a:sym typeface="IBM Plex Sans Bold Italics"/>
                </a:rPr>
                <a:t>CONCLUSION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B2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chess game pieces, rook in chess"/>
          <p:cNvSpPr/>
          <p:nvPr/>
        </p:nvSpPr>
        <p:spPr>
          <a:xfrm flipH="false" flipV="false" rot="0">
            <a:off x="17259300" y="470841"/>
            <a:ext cx="386922" cy="631474"/>
          </a:xfrm>
          <a:custGeom>
            <a:avLst/>
            <a:gdLst/>
            <a:ahLst/>
            <a:cxnLst/>
            <a:rect r="r" b="b" t="t" l="l"/>
            <a:pathLst>
              <a:path h="631474" w="386922">
                <a:moveTo>
                  <a:pt x="0" y="0"/>
                </a:moveTo>
                <a:lnTo>
                  <a:pt x="386922" y="0"/>
                </a:lnTo>
                <a:lnTo>
                  <a:pt x="386922" y="631474"/>
                </a:lnTo>
                <a:lnTo>
                  <a:pt x="0" y="6314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90083">
            <a:off x="10354911" y="2090589"/>
            <a:ext cx="10194715" cy="9607365"/>
          </a:xfrm>
          <a:custGeom>
            <a:avLst/>
            <a:gdLst/>
            <a:ahLst/>
            <a:cxnLst/>
            <a:rect r="r" b="b" t="t" l="l"/>
            <a:pathLst>
              <a:path h="9607365" w="10194715">
                <a:moveTo>
                  <a:pt x="0" y="0"/>
                </a:moveTo>
                <a:lnTo>
                  <a:pt x="10194715" y="0"/>
                </a:lnTo>
                <a:lnTo>
                  <a:pt x="10194715" y="9607365"/>
                </a:lnTo>
                <a:lnTo>
                  <a:pt x="0" y="96073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732518" y="2548245"/>
            <a:ext cx="1526782" cy="5190510"/>
            <a:chOff x="0" y="0"/>
            <a:chExt cx="2035709" cy="6920680"/>
          </a:xfrm>
        </p:grpSpPr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-5400000">
              <a:off x="4294" y="0"/>
              <a:ext cx="2031415" cy="2031415"/>
              <a:chOff x="0" y="0"/>
              <a:chExt cx="2653030" cy="265303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653030" cy="2654300"/>
              </a:xfrm>
              <a:custGeom>
                <a:avLst/>
                <a:gdLst/>
                <a:ahLst/>
                <a:cxnLst/>
                <a:rect r="r" b="b" t="t" l="l"/>
                <a:pathLst>
                  <a:path h="2654300" w="2653030">
                    <a:moveTo>
                      <a:pt x="0" y="1535430"/>
                    </a:moveTo>
                    <a:lnTo>
                      <a:pt x="0" y="1463040"/>
                    </a:lnTo>
                    <a:lnTo>
                      <a:pt x="1463040" y="0"/>
                    </a:lnTo>
                    <a:lnTo>
                      <a:pt x="1535430" y="0"/>
                    </a:lnTo>
                    <a:lnTo>
                      <a:pt x="0" y="1535430"/>
                    </a:lnTo>
                    <a:close/>
                    <a:moveTo>
                      <a:pt x="1681480" y="0"/>
                    </a:moveTo>
                    <a:lnTo>
                      <a:pt x="1609090" y="0"/>
                    </a:lnTo>
                    <a:lnTo>
                      <a:pt x="0" y="1607820"/>
                    </a:lnTo>
                    <a:lnTo>
                      <a:pt x="0" y="1680210"/>
                    </a:lnTo>
                    <a:lnTo>
                      <a:pt x="1681480" y="0"/>
                    </a:lnTo>
                    <a:close/>
                    <a:moveTo>
                      <a:pt x="1390650" y="0"/>
                    </a:moveTo>
                    <a:lnTo>
                      <a:pt x="1318260" y="0"/>
                    </a:lnTo>
                    <a:lnTo>
                      <a:pt x="0" y="1318260"/>
                    </a:lnTo>
                    <a:lnTo>
                      <a:pt x="0" y="1390650"/>
                    </a:lnTo>
                    <a:lnTo>
                      <a:pt x="1390650" y="0"/>
                    </a:lnTo>
                    <a:close/>
                    <a:moveTo>
                      <a:pt x="1245870" y="0"/>
                    </a:moveTo>
                    <a:lnTo>
                      <a:pt x="1173480" y="0"/>
                    </a:lnTo>
                    <a:lnTo>
                      <a:pt x="0" y="1173480"/>
                    </a:lnTo>
                    <a:lnTo>
                      <a:pt x="0" y="1245870"/>
                    </a:lnTo>
                    <a:lnTo>
                      <a:pt x="1245870" y="0"/>
                    </a:lnTo>
                    <a:close/>
                    <a:moveTo>
                      <a:pt x="1826260" y="0"/>
                    </a:moveTo>
                    <a:lnTo>
                      <a:pt x="1753870" y="0"/>
                    </a:lnTo>
                    <a:lnTo>
                      <a:pt x="0" y="1753870"/>
                    </a:lnTo>
                    <a:lnTo>
                      <a:pt x="0" y="1826260"/>
                    </a:lnTo>
                    <a:lnTo>
                      <a:pt x="1826260" y="0"/>
                    </a:lnTo>
                    <a:close/>
                    <a:moveTo>
                      <a:pt x="2260600" y="0"/>
                    </a:moveTo>
                    <a:lnTo>
                      <a:pt x="2188210" y="0"/>
                    </a:lnTo>
                    <a:lnTo>
                      <a:pt x="0" y="2188210"/>
                    </a:lnTo>
                    <a:lnTo>
                      <a:pt x="0" y="2260600"/>
                    </a:lnTo>
                    <a:lnTo>
                      <a:pt x="2260600" y="0"/>
                    </a:lnTo>
                    <a:close/>
                    <a:moveTo>
                      <a:pt x="2551430" y="0"/>
                    </a:moveTo>
                    <a:lnTo>
                      <a:pt x="2479040" y="0"/>
                    </a:lnTo>
                    <a:lnTo>
                      <a:pt x="0" y="2479040"/>
                    </a:lnTo>
                    <a:lnTo>
                      <a:pt x="0" y="2551430"/>
                    </a:lnTo>
                    <a:lnTo>
                      <a:pt x="2551430" y="0"/>
                    </a:lnTo>
                    <a:close/>
                    <a:moveTo>
                      <a:pt x="2405380" y="0"/>
                    </a:moveTo>
                    <a:lnTo>
                      <a:pt x="2332990" y="0"/>
                    </a:lnTo>
                    <a:lnTo>
                      <a:pt x="0" y="2332990"/>
                    </a:lnTo>
                    <a:lnTo>
                      <a:pt x="0" y="2405380"/>
                    </a:lnTo>
                    <a:lnTo>
                      <a:pt x="2405380" y="0"/>
                    </a:lnTo>
                    <a:close/>
                    <a:moveTo>
                      <a:pt x="2115820" y="0"/>
                    </a:moveTo>
                    <a:lnTo>
                      <a:pt x="2043430" y="0"/>
                    </a:lnTo>
                    <a:lnTo>
                      <a:pt x="0" y="2043430"/>
                    </a:lnTo>
                    <a:lnTo>
                      <a:pt x="0" y="2115820"/>
                    </a:lnTo>
                    <a:lnTo>
                      <a:pt x="2115820" y="0"/>
                    </a:lnTo>
                    <a:close/>
                    <a:moveTo>
                      <a:pt x="375920" y="0"/>
                    </a:moveTo>
                    <a:lnTo>
                      <a:pt x="303530" y="0"/>
                    </a:lnTo>
                    <a:lnTo>
                      <a:pt x="0" y="303530"/>
                    </a:lnTo>
                    <a:lnTo>
                      <a:pt x="0" y="375920"/>
                    </a:lnTo>
                    <a:lnTo>
                      <a:pt x="375920" y="0"/>
                    </a:lnTo>
                    <a:close/>
                    <a:moveTo>
                      <a:pt x="1101090" y="0"/>
                    </a:moveTo>
                    <a:lnTo>
                      <a:pt x="1028700" y="0"/>
                    </a:lnTo>
                    <a:lnTo>
                      <a:pt x="0" y="1028700"/>
                    </a:lnTo>
                    <a:lnTo>
                      <a:pt x="0" y="1101090"/>
                    </a:lnTo>
                    <a:lnTo>
                      <a:pt x="1101090" y="0"/>
                    </a:lnTo>
                    <a:close/>
                    <a:moveTo>
                      <a:pt x="2653030" y="0"/>
                    </a:moveTo>
                    <a:lnTo>
                      <a:pt x="2623820" y="0"/>
                    </a:lnTo>
                    <a:lnTo>
                      <a:pt x="0" y="2623820"/>
                    </a:lnTo>
                    <a:lnTo>
                      <a:pt x="0" y="2653030"/>
                    </a:lnTo>
                    <a:lnTo>
                      <a:pt x="43180" y="2653030"/>
                    </a:lnTo>
                    <a:lnTo>
                      <a:pt x="2653030" y="43180"/>
                    </a:lnTo>
                    <a:lnTo>
                      <a:pt x="2653030" y="0"/>
                    </a:lnTo>
                    <a:close/>
                    <a:moveTo>
                      <a:pt x="520700" y="0"/>
                    </a:moveTo>
                    <a:lnTo>
                      <a:pt x="448310" y="0"/>
                    </a:lnTo>
                    <a:lnTo>
                      <a:pt x="0" y="448310"/>
                    </a:lnTo>
                    <a:lnTo>
                      <a:pt x="0" y="520700"/>
                    </a:lnTo>
                    <a:lnTo>
                      <a:pt x="520700" y="0"/>
                    </a:lnTo>
                    <a:close/>
                    <a:moveTo>
                      <a:pt x="85090" y="0"/>
                    </a:moveTo>
                    <a:lnTo>
                      <a:pt x="12700" y="0"/>
                    </a:lnTo>
                    <a:lnTo>
                      <a:pt x="0" y="12700"/>
                    </a:lnTo>
                    <a:lnTo>
                      <a:pt x="0" y="85090"/>
                    </a:lnTo>
                    <a:lnTo>
                      <a:pt x="85090" y="0"/>
                    </a:lnTo>
                    <a:close/>
                    <a:moveTo>
                      <a:pt x="231140" y="0"/>
                    </a:moveTo>
                    <a:lnTo>
                      <a:pt x="158750" y="0"/>
                    </a:lnTo>
                    <a:lnTo>
                      <a:pt x="0" y="157480"/>
                    </a:lnTo>
                    <a:lnTo>
                      <a:pt x="0" y="229870"/>
                    </a:lnTo>
                    <a:lnTo>
                      <a:pt x="231140" y="0"/>
                    </a:lnTo>
                    <a:close/>
                    <a:moveTo>
                      <a:pt x="0" y="956310"/>
                    </a:moveTo>
                    <a:lnTo>
                      <a:pt x="956310" y="0"/>
                    </a:lnTo>
                    <a:lnTo>
                      <a:pt x="883920" y="0"/>
                    </a:lnTo>
                    <a:lnTo>
                      <a:pt x="0" y="882650"/>
                    </a:lnTo>
                    <a:lnTo>
                      <a:pt x="0" y="956310"/>
                    </a:lnTo>
                    <a:close/>
                    <a:moveTo>
                      <a:pt x="665480" y="0"/>
                    </a:moveTo>
                    <a:lnTo>
                      <a:pt x="593090" y="0"/>
                    </a:lnTo>
                    <a:lnTo>
                      <a:pt x="0" y="593090"/>
                    </a:lnTo>
                    <a:lnTo>
                      <a:pt x="0" y="665480"/>
                    </a:lnTo>
                    <a:lnTo>
                      <a:pt x="665480" y="0"/>
                    </a:lnTo>
                    <a:close/>
                    <a:moveTo>
                      <a:pt x="810260" y="0"/>
                    </a:moveTo>
                    <a:lnTo>
                      <a:pt x="737870" y="0"/>
                    </a:lnTo>
                    <a:lnTo>
                      <a:pt x="0" y="737870"/>
                    </a:lnTo>
                    <a:lnTo>
                      <a:pt x="0" y="810260"/>
                    </a:lnTo>
                    <a:lnTo>
                      <a:pt x="810260" y="0"/>
                    </a:lnTo>
                    <a:close/>
                    <a:moveTo>
                      <a:pt x="1971040" y="0"/>
                    </a:moveTo>
                    <a:lnTo>
                      <a:pt x="1898650" y="0"/>
                    </a:lnTo>
                    <a:lnTo>
                      <a:pt x="0" y="1898650"/>
                    </a:lnTo>
                    <a:lnTo>
                      <a:pt x="0" y="1971040"/>
                    </a:lnTo>
                    <a:lnTo>
                      <a:pt x="1971040" y="0"/>
                    </a:lnTo>
                    <a:close/>
                    <a:moveTo>
                      <a:pt x="2653030" y="1783080"/>
                    </a:moveTo>
                    <a:lnTo>
                      <a:pt x="2653030" y="1710690"/>
                    </a:lnTo>
                    <a:lnTo>
                      <a:pt x="1710690" y="2653030"/>
                    </a:lnTo>
                    <a:lnTo>
                      <a:pt x="1783080" y="2653030"/>
                    </a:lnTo>
                    <a:lnTo>
                      <a:pt x="2653030" y="1783080"/>
                    </a:lnTo>
                    <a:close/>
                    <a:moveTo>
                      <a:pt x="2653030" y="1927860"/>
                    </a:moveTo>
                    <a:lnTo>
                      <a:pt x="2653030" y="1855470"/>
                    </a:lnTo>
                    <a:lnTo>
                      <a:pt x="1855470" y="2653030"/>
                    </a:lnTo>
                    <a:lnTo>
                      <a:pt x="1927860" y="2653030"/>
                    </a:lnTo>
                    <a:lnTo>
                      <a:pt x="2653030" y="1927860"/>
                    </a:lnTo>
                    <a:close/>
                    <a:moveTo>
                      <a:pt x="2653030" y="2072640"/>
                    </a:moveTo>
                    <a:lnTo>
                      <a:pt x="2653030" y="2000250"/>
                    </a:lnTo>
                    <a:lnTo>
                      <a:pt x="2000250" y="2653030"/>
                    </a:lnTo>
                    <a:lnTo>
                      <a:pt x="2072640" y="2653030"/>
                    </a:lnTo>
                    <a:lnTo>
                      <a:pt x="2653030" y="2072640"/>
                    </a:lnTo>
                    <a:close/>
                    <a:moveTo>
                      <a:pt x="2653030" y="1638300"/>
                    </a:moveTo>
                    <a:lnTo>
                      <a:pt x="2653030" y="1565910"/>
                    </a:lnTo>
                    <a:lnTo>
                      <a:pt x="1564640" y="2654300"/>
                    </a:lnTo>
                    <a:lnTo>
                      <a:pt x="1637030" y="2654300"/>
                    </a:lnTo>
                    <a:lnTo>
                      <a:pt x="2653030" y="1638300"/>
                    </a:lnTo>
                    <a:close/>
                    <a:moveTo>
                      <a:pt x="2217420" y="2653030"/>
                    </a:moveTo>
                    <a:lnTo>
                      <a:pt x="2653030" y="2217420"/>
                    </a:lnTo>
                    <a:lnTo>
                      <a:pt x="2653030" y="2145030"/>
                    </a:lnTo>
                    <a:lnTo>
                      <a:pt x="2145030" y="2653030"/>
                    </a:lnTo>
                    <a:lnTo>
                      <a:pt x="2217420" y="2653030"/>
                    </a:lnTo>
                    <a:close/>
                    <a:moveTo>
                      <a:pt x="2653030" y="2580640"/>
                    </a:moveTo>
                    <a:lnTo>
                      <a:pt x="2580640" y="2653030"/>
                    </a:lnTo>
                    <a:lnTo>
                      <a:pt x="2653030" y="2653030"/>
                    </a:lnTo>
                    <a:lnTo>
                      <a:pt x="2653030" y="2580640"/>
                    </a:lnTo>
                    <a:close/>
                    <a:moveTo>
                      <a:pt x="2653030" y="2508250"/>
                    </a:moveTo>
                    <a:lnTo>
                      <a:pt x="2653030" y="2435860"/>
                    </a:lnTo>
                    <a:lnTo>
                      <a:pt x="2435860" y="2653030"/>
                    </a:lnTo>
                    <a:lnTo>
                      <a:pt x="2508250" y="2653030"/>
                    </a:lnTo>
                    <a:lnTo>
                      <a:pt x="2653030" y="2508250"/>
                    </a:lnTo>
                    <a:close/>
                    <a:moveTo>
                      <a:pt x="2653030" y="2363470"/>
                    </a:moveTo>
                    <a:lnTo>
                      <a:pt x="2653030" y="2291080"/>
                    </a:lnTo>
                    <a:lnTo>
                      <a:pt x="2291080" y="2653030"/>
                    </a:lnTo>
                    <a:lnTo>
                      <a:pt x="2363470" y="2653030"/>
                    </a:lnTo>
                    <a:lnTo>
                      <a:pt x="2653030" y="2363470"/>
                    </a:lnTo>
                    <a:close/>
                    <a:moveTo>
                      <a:pt x="2653030" y="1492250"/>
                    </a:moveTo>
                    <a:lnTo>
                      <a:pt x="2653030" y="1419860"/>
                    </a:lnTo>
                    <a:lnTo>
                      <a:pt x="1419860" y="2653030"/>
                    </a:lnTo>
                    <a:lnTo>
                      <a:pt x="1492250" y="2653030"/>
                    </a:lnTo>
                    <a:lnTo>
                      <a:pt x="2653030" y="1492250"/>
                    </a:lnTo>
                    <a:close/>
                    <a:moveTo>
                      <a:pt x="2653030" y="187960"/>
                    </a:moveTo>
                    <a:lnTo>
                      <a:pt x="2653030" y="115570"/>
                    </a:lnTo>
                    <a:lnTo>
                      <a:pt x="115570" y="2653030"/>
                    </a:lnTo>
                    <a:lnTo>
                      <a:pt x="187960" y="2653030"/>
                    </a:lnTo>
                    <a:lnTo>
                      <a:pt x="2653030" y="187960"/>
                    </a:lnTo>
                    <a:close/>
                    <a:moveTo>
                      <a:pt x="2653030" y="622300"/>
                    </a:moveTo>
                    <a:lnTo>
                      <a:pt x="2653030" y="549910"/>
                    </a:lnTo>
                    <a:lnTo>
                      <a:pt x="549910" y="2653030"/>
                    </a:lnTo>
                    <a:lnTo>
                      <a:pt x="622300" y="2653030"/>
                    </a:lnTo>
                    <a:lnTo>
                      <a:pt x="2653030" y="622300"/>
                    </a:lnTo>
                    <a:close/>
                    <a:moveTo>
                      <a:pt x="2653030" y="477520"/>
                    </a:moveTo>
                    <a:lnTo>
                      <a:pt x="2653030" y="405130"/>
                    </a:lnTo>
                    <a:lnTo>
                      <a:pt x="405130" y="2653030"/>
                    </a:lnTo>
                    <a:lnTo>
                      <a:pt x="477520" y="2653030"/>
                    </a:lnTo>
                    <a:lnTo>
                      <a:pt x="2653030" y="477520"/>
                    </a:lnTo>
                    <a:close/>
                    <a:moveTo>
                      <a:pt x="2653030" y="1347470"/>
                    </a:moveTo>
                    <a:lnTo>
                      <a:pt x="2653030" y="1275080"/>
                    </a:lnTo>
                    <a:lnTo>
                      <a:pt x="1275080" y="2653030"/>
                    </a:lnTo>
                    <a:lnTo>
                      <a:pt x="1347470" y="2653030"/>
                    </a:lnTo>
                    <a:lnTo>
                      <a:pt x="2653030" y="1347470"/>
                    </a:lnTo>
                    <a:close/>
                    <a:moveTo>
                      <a:pt x="2653030" y="767080"/>
                    </a:moveTo>
                    <a:lnTo>
                      <a:pt x="2653030" y="694690"/>
                    </a:lnTo>
                    <a:lnTo>
                      <a:pt x="694690" y="2653030"/>
                    </a:lnTo>
                    <a:lnTo>
                      <a:pt x="767080" y="2653030"/>
                    </a:lnTo>
                    <a:lnTo>
                      <a:pt x="2653030" y="767080"/>
                    </a:lnTo>
                    <a:close/>
                    <a:moveTo>
                      <a:pt x="2653030" y="332740"/>
                    </a:moveTo>
                    <a:lnTo>
                      <a:pt x="2653030" y="260350"/>
                    </a:lnTo>
                    <a:lnTo>
                      <a:pt x="260350" y="2653030"/>
                    </a:lnTo>
                    <a:lnTo>
                      <a:pt x="332740" y="2653030"/>
                    </a:lnTo>
                    <a:lnTo>
                      <a:pt x="2653030" y="332740"/>
                    </a:lnTo>
                    <a:close/>
                    <a:moveTo>
                      <a:pt x="2653030" y="1202690"/>
                    </a:moveTo>
                    <a:lnTo>
                      <a:pt x="2653030" y="1130300"/>
                    </a:lnTo>
                    <a:lnTo>
                      <a:pt x="1130300" y="2653030"/>
                    </a:lnTo>
                    <a:lnTo>
                      <a:pt x="1202690" y="2653030"/>
                    </a:lnTo>
                    <a:lnTo>
                      <a:pt x="2653030" y="1202690"/>
                    </a:lnTo>
                    <a:close/>
                    <a:moveTo>
                      <a:pt x="2653030" y="913130"/>
                    </a:moveTo>
                    <a:lnTo>
                      <a:pt x="2653030" y="840740"/>
                    </a:lnTo>
                    <a:lnTo>
                      <a:pt x="840740" y="2653030"/>
                    </a:lnTo>
                    <a:lnTo>
                      <a:pt x="913130" y="2653030"/>
                    </a:lnTo>
                    <a:lnTo>
                      <a:pt x="2653030" y="913130"/>
                    </a:lnTo>
                    <a:close/>
                    <a:moveTo>
                      <a:pt x="2653030" y="1057910"/>
                    </a:moveTo>
                    <a:lnTo>
                      <a:pt x="2653030" y="985520"/>
                    </a:lnTo>
                    <a:lnTo>
                      <a:pt x="985520" y="2653030"/>
                    </a:lnTo>
                    <a:lnTo>
                      <a:pt x="1057910" y="2653030"/>
                    </a:lnTo>
                    <a:lnTo>
                      <a:pt x="2653030" y="1057910"/>
                    </a:lnTo>
                    <a:close/>
                  </a:path>
                </a:pathLst>
              </a:custGeom>
              <a:solidFill>
                <a:srgbClr val="FFFAC4"/>
              </a:solidFill>
            </p:spPr>
          </p:sp>
        </p:grpSp>
        <p:sp>
          <p:nvSpPr>
            <p:cNvPr name="AutoShape 7" id="7"/>
            <p:cNvSpPr/>
            <p:nvPr/>
          </p:nvSpPr>
          <p:spPr>
            <a:xfrm rot="-5400000">
              <a:off x="0" y="4893560"/>
              <a:ext cx="2031415" cy="2022826"/>
            </a:xfrm>
            <a:prstGeom prst="rect">
              <a:avLst/>
            </a:prstGeom>
            <a:solidFill>
              <a:srgbClr val="FFFAC4"/>
            </a:solidFill>
          </p:spPr>
        </p:sp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-5400000">
              <a:off x="0" y="2444633"/>
              <a:ext cx="2031415" cy="2031415"/>
              <a:chOff x="0" y="0"/>
              <a:chExt cx="1708150" cy="170815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FFFAC4"/>
              </a:solidFill>
            </p:spPr>
          </p:sp>
        </p:grpSp>
      </p:grpSp>
      <p:sp>
        <p:nvSpPr>
          <p:cNvPr name="Freeform 10" id="10"/>
          <p:cNvSpPr/>
          <p:nvPr/>
        </p:nvSpPr>
        <p:spPr>
          <a:xfrm flipH="false" flipV="false" rot="9149321">
            <a:off x="-4448950" y="-1161415"/>
            <a:ext cx="11201936" cy="9939173"/>
          </a:xfrm>
          <a:custGeom>
            <a:avLst/>
            <a:gdLst/>
            <a:ahLst/>
            <a:cxnLst/>
            <a:rect r="r" b="b" t="t" l="l"/>
            <a:pathLst>
              <a:path h="9939173" w="11201936">
                <a:moveTo>
                  <a:pt x="0" y="0"/>
                </a:moveTo>
                <a:lnTo>
                  <a:pt x="11201936" y="0"/>
                </a:lnTo>
                <a:lnTo>
                  <a:pt x="11201936" y="9939173"/>
                </a:lnTo>
                <a:lnTo>
                  <a:pt x="0" y="99391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7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 descr="chess game pieces, rook in chess"/>
          <p:cNvSpPr/>
          <p:nvPr/>
        </p:nvSpPr>
        <p:spPr>
          <a:xfrm flipH="false" flipV="false" rot="0">
            <a:off x="706954" y="544456"/>
            <a:ext cx="296709" cy="484244"/>
          </a:xfrm>
          <a:custGeom>
            <a:avLst/>
            <a:gdLst/>
            <a:ahLst/>
            <a:cxnLst/>
            <a:rect r="r" b="b" t="t" l="l"/>
            <a:pathLst>
              <a:path h="484244" w="296709">
                <a:moveTo>
                  <a:pt x="0" y="0"/>
                </a:moveTo>
                <a:lnTo>
                  <a:pt x="296709" y="0"/>
                </a:lnTo>
                <a:lnTo>
                  <a:pt x="296709" y="484244"/>
                </a:lnTo>
                <a:lnTo>
                  <a:pt x="0" y="4842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-1543050" y="3808172"/>
            <a:ext cx="3086100" cy="308610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A83">
                <a:alpha val="52941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4079733">
            <a:off x="15402678" y="-773052"/>
            <a:ext cx="2186462" cy="4114800"/>
          </a:xfrm>
          <a:custGeom>
            <a:avLst/>
            <a:gdLst/>
            <a:ahLst/>
            <a:cxnLst/>
            <a:rect r="r" b="b" t="t" l="l"/>
            <a:pathLst>
              <a:path h="4114800" w="2186462">
                <a:moveTo>
                  <a:pt x="0" y="0"/>
                </a:moveTo>
                <a:lnTo>
                  <a:pt x="2186462" y="0"/>
                </a:lnTo>
                <a:lnTo>
                  <a:pt x="21864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28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52018" y="613594"/>
            <a:ext cx="3916076" cy="670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1"/>
              </a:lnSpc>
            </a:pPr>
            <a:r>
              <a:rPr lang="en-US" b="true" sz="2173" i="true" spc="-126">
                <a:solidFill>
                  <a:srgbClr val="000000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LiChess Statistical Thinking</a:t>
            </a:r>
          </a:p>
          <a:p>
            <a:pPr algn="l">
              <a:lnSpc>
                <a:spcPts val="2651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0685681" y="404166"/>
            <a:ext cx="7189027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899"/>
              </a:lnSpc>
            </a:pPr>
            <a:r>
              <a:rPr lang="en-US" b="true" sz="3499" i="true" spc="-202">
                <a:solidFill>
                  <a:srgbClr val="C27418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Communication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2157395" y="1828120"/>
            <a:ext cx="13094110" cy="6841050"/>
            <a:chOff x="0" y="0"/>
            <a:chExt cx="17458813" cy="9121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37364" y="0"/>
              <a:ext cx="2584934" cy="2584934"/>
            </a:xfrm>
            <a:custGeom>
              <a:avLst/>
              <a:gdLst/>
              <a:ahLst/>
              <a:cxnLst/>
              <a:rect r="r" b="b" t="t" l="l"/>
              <a:pathLst>
                <a:path h="2584934" w="2584934">
                  <a:moveTo>
                    <a:pt x="0" y="0"/>
                  </a:moveTo>
                  <a:lnTo>
                    <a:pt x="2584934" y="0"/>
                  </a:lnTo>
                  <a:lnTo>
                    <a:pt x="2584934" y="2584934"/>
                  </a:lnTo>
                  <a:lnTo>
                    <a:pt x="0" y="25849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3201575"/>
              <a:ext cx="2859663" cy="2437862"/>
            </a:xfrm>
            <a:custGeom>
              <a:avLst/>
              <a:gdLst/>
              <a:ahLst/>
              <a:cxnLst/>
              <a:rect r="r" b="b" t="t" l="l"/>
              <a:pathLst>
                <a:path h="2437862" w="2859663">
                  <a:moveTo>
                    <a:pt x="0" y="0"/>
                  </a:moveTo>
                  <a:lnTo>
                    <a:pt x="2859663" y="0"/>
                  </a:lnTo>
                  <a:lnTo>
                    <a:pt x="2859663" y="2437862"/>
                  </a:lnTo>
                  <a:lnTo>
                    <a:pt x="0" y="24378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6261737"/>
              <a:ext cx="2859663" cy="2859663"/>
            </a:xfrm>
            <a:custGeom>
              <a:avLst/>
              <a:gdLst/>
              <a:ahLst/>
              <a:cxnLst/>
              <a:rect r="r" b="b" t="t" l="l"/>
              <a:pathLst>
                <a:path h="2859663" w="2859663">
                  <a:moveTo>
                    <a:pt x="0" y="0"/>
                  </a:moveTo>
                  <a:lnTo>
                    <a:pt x="2859663" y="0"/>
                  </a:lnTo>
                  <a:lnTo>
                    <a:pt x="2859663" y="2859663"/>
                  </a:lnTo>
                  <a:lnTo>
                    <a:pt x="0" y="2859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4093898" y="941116"/>
              <a:ext cx="12640976" cy="8059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746"/>
                </a:lnSpc>
                <a:spcBef>
                  <a:spcPct val="0"/>
                </a:spcBef>
              </a:pPr>
              <a:r>
                <a:rPr lang="en-US" b="true" sz="389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Structurer les canaux de communication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4093898" y="4012007"/>
              <a:ext cx="13364914" cy="8019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46"/>
                </a:lnSpc>
                <a:spcBef>
                  <a:spcPct val="0"/>
                </a:spcBef>
              </a:pPr>
              <a:r>
                <a:rPr lang="en-US" b="true" sz="389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Encourager la communication asynchrone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4093898" y="7078886"/>
              <a:ext cx="12301830" cy="8019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46"/>
                </a:lnSpc>
                <a:spcBef>
                  <a:spcPct val="0"/>
                </a:spcBef>
              </a:pPr>
              <a:r>
                <a:rPr lang="en-US" b="true" sz="389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Instaurer des règles de communication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8055592" y="1007065"/>
            <a:ext cx="9590630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719"/>
              </a:lnSpc>
              <a:spcBef>
                <a:spcPct val="0"/>
              </a:spcBef>
            </a:pPr>
            <a:r>
              <a:rPr lang="en-US" b="true" sz="4800" i="true" spc="-278">
                <a:solidFill>
                  <a:srgbClr val="FFFFFF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Points   d'améliorations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EF1F7"/>
                </a:solidFill>
                <a:latin typeface="Canva Sans"/>
                <a:ea typeface="Canva Sans"/>
                <a:cs typeface="Canva Sans"/>
                <a:sym typeface="Canva Sans"/>
              </a:rPr>
              <a:t>20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2700000">
            <a:off x="16857796" y="8856796"/>
            <a:ext cx="332617" cy="332617"/>
          </a:xfrm>
          <a:custGeom>
            <a:avLst/>
            <a:gdLst/>
            <a:ahLst/>
            <a:cxnLst/>
            <a:rect r="r" b="b" t="t" l="l"/>
            <a:pathLst>
              <a:path h="332617" w="332617">
                <a:moveTo>
                  <a:pt x="0" y="0"/>
                </a:moveTo>
                <a:lnTo>
                  <a:pt x="332617" y="0"/>
                </a:lnTo>
                <a:lnTo>
                  <a:pt x="332617" y="332617"/>
                </a:lnTo>
                <a:lnTo>
                  <a:pt x="0" y="33261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558165" y="405205"/>
            <a:ext cx="473755" cy="381373"/>
          </a:xfrm>
          <a:custGeom>
            <a:avLst/>
            <a:gdLst/>
            <a:ahLst/>
            <a:cxnLst/>
            <a:rect r="r" b="b" t="t" l="l"/>
            <a:pathLst>
              <a:path h="381373" w="473755">
                <a:moveTo>
                  <a:pt x="0" y="0"/>
                </a:moveTo>
                <a:lnTo>
                  <a:pt x="473756" y="0"/>
                </a:lnTo>
                <a:lnTo>
                  <a:pt x="473756" y="381373"/>
                </a:lnTo>
                <a:lnTo>
                  <a:pt x="0" y="38137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B2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3663" y="944561"/>
            <a:ext cx="296709" cy="484244"/>
          </a:xfrm>
          <a:custGeom>
            <a:avLst/>
            <a:gdLst/>
            <a:ahLst/>
            <a:cxnLst/>
            <a:rect r="r" b="b" t="t" l="l"/>
            <a:pathLst>
              <a:path h="484244" w="296709">
                <a:moveTo>
                  <a:pt x="0" y="0"/>
                </a:moveTo>
                <a:lnTo>
                  <a:pt x="296709" y="0"/>
                </a:lnTo>
                <a:lnTo>
                  <a:pt x="296709" y="484244"/>
                </a:lnTo>
                <a:lnTo>
                  <a:pt x="0" y="4842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232349" y="-327376"/>
            <a:ext cx="9160150" cy="11388758"/>
            <a:chOff x="0" y="0"/>
            <a:chExt cx="2412550" cy="29995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12550" cy="2999508"/>
            </a:xfrm>
            <a:custGeom>
              <a:avLst/>
              <a:gdLst/>
              <a:ahLst/>
              <a:cxnLst/>
              <a:rect r="r" b="b" t="t" l="l"/>
              <a:pathLst>
                <a:path h="2999508" w="2412550">
                  <a:moveTo>
                    <a:pt x="0" y="0"/>
                  </a:moveTo>
                  <a:lnTo>
                    <a:pt x="2412550" y="0"/>
                  </a:lnTo>
                  <a:lnTo>
                    <a:pt x="2412550" y="2999508"/>
                  </a:lnTo>
                  <a:lnTo>
                    <a:pt x="0" y="2999508"/>
                  </a:lnTo>
                  <a:close/>
                </a:path>
              </a:pathLst>
            </a:custGeom>
            <a:solidFill>
              <a:srgbClr val="1B191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412550" cy="30376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2700000">
            <a:off x="16857796" y="8856796"/>
            <a:ext cx="332617" cy="332617"/>
          </a:xfrm>
          <a:custGeom>
            <a:avLst/>
            <a:gdLst/>
            <a:ahLst/>
            <a:cxnLst/>
            <a:rect r="r" b="b" t="t" l="l"/>
            <a:pathLst>
              <a:path h="332617" w="332617">
                <a:moveTo>
                  <a:pt x="0" y="0"/>
                </a:moveTo>
                <a:lnTo>
                  <a:pt x="332617" y="0"/>
                </a:lnTo>
                <a:lnTo>
                  <a:pt x="332617" y="332617"/>
                </a:lnTo>
                <a:lnTo>
                  <a:pt x="0" y="3326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52846" y="4222180"/>
            <a:ext cx="1616573" cy="1618596"/>
          </a:xfrm>
          <a:custGeom>
            <a:avLst/>
            <a:gdLst/>
            <a:ahLst/>
            <a:cxnLst/>
            <a:rect r="r" b="b" t="t" l="l"/>
            <a:pathLst>
              <a:path h="1618596" w="1616573">
                <a:moveTo>
                  <a:pt x="0" y="0"/>
                </a:moveTo>
                <a:lnTo>
                  <a:pt x="1616573" y="0"/>
                </a:lnTo>
                <a:lnTo>
                  <a:pt x="1616573" y="1618597"/>
                </a:lnTo>
                <a:lnTo>
                  <a:pt x="0" y="16185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913302" y="4298380"/>
            <a:ext cx="1418295" cy="1618596"/>
          </a:xfrm>
          <a:custGeom>
            <a:avLst/>
            <a:gdLst/>
            <a:ahLst/>
            <a:cxnLst/>
            <a:rect r="r" b="b" t="t" l="l"/>
            <a:pathLst>
              <a:path h="1618596" w="1418295">
                <a:moveTo>
                  <a:pt x="0" y="0"/>
                </a:moveTo>
                <a:lnTo>
                  <a:pt x="1418295" y="0"/>
                </a:lnTo>
                <a:lnTo>
                  <a:pt x="1418295" y="1618597"/>
                </a:lnTo>
                <a:lnTo>
                  <a:pt x="0" y="16185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521690" y="1355687"/>
            <a:ext cx="6350689" cy="6783112"/>
          </a:xfrm>
          <a:custGeom>
            <a:avLst/>
            <a:gdLst/>
            <a:ahLst/>
            <a:cxnLst/>
            <a:rect r="r" b="b" t="t" l="l"/>
            <a:pathLst>
              <a:path h="6783112" w="6350689">
                <a:moveTo>
                  <a:pt x="0" y="0"/>
                </a:moveTo>
                <a:lnTo>
                  <a:pt x="6350688" y="0"/>
                </a:lnTo>
                <a:lnTo>
                  <a:pt x="6350688" y="6783113"/>
                </a:lnTo>
                <a:lnTo>
                  <a:pt x="0" y="678311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815927" y="7143716"/>
            <a:ext cx="1515670" cy="1515670"/>
          </a:xfrm>
          <a:custGeom>
            <a:avLst/>
            <a:gdLst/>
            <a:ahLst/>
            <a:cxnLst/>
            <a:rect r="r" b="b" t="t" l="l"/>
            <a:pathLst>
              <a:path h="1515670" w="1515670">
                <a:moveTo>
                  <a:pt x="0" y="0"/>
                </a:moveTo>
                <a:lnTo>
                  <a:pt x="1515670" y="0"/>
                </a:lnTo>
                <a:lnTo>
                  <a:pt x="1515670" y="1515670"/>
                </a:lnTo>
                <a:lnTo>
                  <a:pt x="0" y="151567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641154" y="4298380"/>
            <a:ext cx="1835247" cy="1835247"/>
          </a:xfrm>
          <a:custGeom>
            <a:avLst/>
            <a:gdLst/>
            <a:ahLst/>
            <a:cxnLst/>
            <a:rect r="r" b="b" t="t" l="l"/>
            <a:pathLst>
              <a:path h="1835247" w="1835247">
                <a:moveTo>
                  <a:pt x="0" y="0"/>
                </a:moveTo>
                <a:lnTo>
                  <a:pt x="1835247" y="0"/>
                </a:lnTo>
                <a:lnTo>
                  <a:pt x="1835247" y="1835247"/>
                </a:lnTo>
                <a:lnTo>
                  <a:pt x="0" y="183524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03663" y="2363270"/>
            <a:ext cx="6745436" cy="116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6"/>
              </a:lnSpc>
            </a:pPr>
            <a:r>
              <a:rPr lang="en-US" b="true" sz="9211" spc="-534">
                <a:solidFill>
                  <a:srgbClr val="FFBD59"/>
                </a:solidFill>
                <a:latin typeface="Aileron Bold"/>
                <a:ea typeface="Aileron Bold"/>
                <a:cs typeface="Aileron Bold"/>
                <a:sym typeface="Aileron Bold"/>
              </a:rPr>
              <a:t>Objectifs S2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46151" y="1028700"/>
            <a:ext cx="3916076" cy="326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5"/>
              </a:lnSpc>
              <a:spcBef>
                <a:spcPct val="0"/>
              </a:spcBef>
            </a:pPr>
            <a:r>
              <a:rPr lang="en-US" b="true" sz="22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LiChess Statistical Thinking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0" y="6090002"/>
            <a:ext cx="3347144" cy="708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6"/>
              </a:lnSpc>
            </a:pPr>
            <a:r>
              <a:rPr lang="en-US" sz="2300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Statistiques</a:t>
            </a:r>
          </a:p>
          <a:p>
            <a:pPr algn="ctr">
              <a:lnSpc>
                <a:spcPts val="2806"/>
              </a:lnSpc>
              <a:spcBef>
                <a:spcPct val="0"/>
              </a:spcBef>
            </a:pPr>
            <a:r>
              <a:rPr lang="en-US" b="true" sz="230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format graphique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48877" y="6090002"/>
            <a:ext cx="3347144" cy="708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6"/>
              </a:lnSpc>
            </a:pPr>
            <a:r>
              <a:rPr lang="en-US" sz="2300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Aide à la décision</a:t>
            </a:r>
          </a:p>
          <a:p>
            <a:pPr algn="ctr">
              <a:lnSpc>
                <a:spcPts val="2806"/>
              </a:lnSpc>
              <a:spcBef>
                <a:spcPct val="0"/>
              </a:spcBef>
            </a:pPr>
            <a:r>
              <a:rPr lang="en-US" b="true" sz="230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améliorée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075527" y="6090002"/>
            <a:ext cx="3347144" cy="356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6"/>
              </a:lnSpc>
              <a:spcBef>
                <a:spcPct val="0"/>
              </a:spcBef>
            </a:pPr>
            <a:r>
              <a:rPr lang="en-US" b="true" sz="230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App mobile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900190" y="8605092"/>
            <a:ext cx="3347144" cy="356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6"/>
              </a:lnSpc>
              <a:spcBef>
                <a:spcPct val="0"/>
              </a:spcBef>
            </a:pPr>
            <a:r>
              <a:rPr lang="en-US" b="true" sz="230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Moteur de jeu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826617" y="753875"/>
            <a:ext cx="473755" cy="381373"/>
          </a:xfrm>
          <a:custGeom>
            <a:avLst/>
            <a:gdLst/>
            <a:ahLst/>
            <a:cxnLst/>
            <a:rect r="r" b="b" t="t" l="l"/>
            <a:pathLst>
              <a:path h="381373" w="473755">
                <a:moveTo>
                  <a:pt x="0" y="0"/>
                </a:moveTo>
                <a:lnTo>
                  <a:pt x="473755" y="0"/>
                </a:lnTo>
                <a:lnTo>
                  <a:pt x="473755" y="381373"/>
                </a:lnTo>
                <a:lnTo>
                  <a:pt x="0" y="38137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006" t="-42383" r="-45769" b="-3739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808660" y="1783068"/>
            <a:ext cx="12423057" cy="6720864"/>
            <a:chOff x="0" y="0"/>
            <a:chExt cx="3271916" cy="17701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71916" cy="1770104"/>
            </a:xfrm>
            <a:custGeom>
              <a:avLst/>
              <a:gdLst/>
              <a:ahLst/>
              <a:cxnLst/>
              <a:rect r="r" b="b" t="t" l="l"/>
              <a:pathLst>
                <a:path h="1770104" w="3271916">
                  <a:moveTo>
                    <a:pt x="0" y="0"/>
                  </a:moveTo>
                  <a:lnTo>
                    <a:pt x="3271916" y="0"/>
                  </a:lnTo>
                  <a:lnTo>
                    <a:pt x="3271916" y="1770104"/>
                  </a:lnTo>
                  <a:lnTo>
                    <a:pt x="0" y="177010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271916" cy="18082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170076" y="2372036"/>
            <a:ext cx="4420050" cy="484244"/>
            <a:chOff x="0" y="0"/>
            <a:chExt cx="5893399" cy="6456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95612" cy="645658"/>
            </a:xfrm>
            <a:custGeom>
              <a:avLst/>
              <a:gdLst/>
              <a:ahLst/>
              <a:cxnLst/>
              <a:rect r="r" b="b" t="t" l="l"/>
              <a:pathLst>
                <a:path h="645658" w="395612">
                  <a:moveTo>
                    <a:pt x="0" y="0"/>
                  </a:moveTo>
                  <a:lnTo>
                    <a:pt x="395612" y="0"/>
                  </a:lnTo>
                  <a:lnTo>
                    <a:pt x="395612" y="645658"/>
                  </a:lnTo>
                  <a:lnTo>
                    <a:pt x="0" y="6456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671965" y="112533"/>
              <a:ext cx="5221435" cy="4359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85"/>
                </a:lnSpc>
                <a:spcBef>
                  <a:spcPct val="0"/>
                </a:spcBef>
              </a:pPr>
              <a:r>
                <a:rPr lang="en-US" b="true" sz="2200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LiChess Statistical Thinking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476369" y="3710460"/>
            <a:ext cx="11335262" cy="221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124"/>
              </a:lnSpc>
            </a:pPr>
            <a:r>
              <a:rPr lang="en-US" b="true" sz="18413" spc="-1067">
                <a:solidFill>
                  <a:srgbClr val="131313"/>
                </a:solidFill>
                <a:latin typeface="Aileron Bold"/>
                <a:ea typeface="Aileron Bold"/>
                <a:cs typeface="Aileron Bold"/>
                <a:sym typeface="Aileron Bold"/>
              </a:rPr>
              <a:t>MERCI</a:t>
            </a:r>
          </a:p>
          <a:p>
            <a:pPr algn="ctr">
              <a:lnSpc>
                <a:spcPts val="1395"/>
              </a:lnSpc>
            </a:pPr>
            <a:r>
              <a:rPr lang="en-US" b="true" sz="1500" spc="-87">
                <a:solidFill>
                  <a:srgbClr val="131313"/>
                </a:solidFill>
                <a:latin typeface="Aileron Bold"/>
                <a:ea typeface="Aileron Bold"/>
                <a:cs typeface="Aileron Bold"/>
                <a:sym typeface="Aileron Bold"/>
              </a:rPr>
              <a:t>et bonne fête de fin d’années!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30685" y="6514641"/>
            <a:ext cx="10626629" cy="581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0"/>
              </a:lnSpc>
              <a:spcBef>
                <a:spcPct val="0"/>
              </a:spcBef>
            </a:pPr>
            <a:r>
              <a:rPr lang="en-US" b="true" sz="3364" i="true">
                <a:solidFill>
                  <a:srgbClr val="131313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“All that matters on the chessboard is good moves.”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150048" y="7238800"/>
            <a:ext cx="266158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 i="true">
                <a:solidFill>
                  <a:srgbClr val="131313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Bobby Fischer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9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upper right arrow icon"/>
          <p:cNvSpPr/>
          <p:nvPr/>
        </p:nvSpPr>
        <p:spPr>
          <a:xfrm flipH="false" flipV="false" rot="2700000">
            <a:off x="16857796" y="8856796"/>
            <a:ext cx="332617" cy="332617"/>
          </a:xfrm>
          <a:custGeom>
            <a:avLst/>
            <a:gdLst/>
            <a:ahLst/>
            <a:cxnLst/>
            <a:rect r="r" b="b" t="t" l="l"/>
            <a:pathLst>
              <a:path h="332617" w="332617">
                <a:moveTo>
                  <a:pt x="0" y="0"/>
                </a:moveTo>
                <a:lnTo>
                  <a:pt x="332617" y="0"/>
                </a:lnTo>
                <a:lnTo>
                  <a:pt x="332617" y="332617"/>
                </a:lnTo>
                <a:lnTo>
                  <a:pt x="0" y="3326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728054">
            <a:off x="1393491" y="3331430"/>
            <a:ext cx="762166" cy="756510"/>
          </a:xfrm>
          <a:custGeom>
            <a:avLst/>
            <a:gdLst/>
            <a:ahLst/>
            <a:cxnLst/>
            <a:rect r="r" b="b" t="t" l="l"/>
            <a:pathLst>
              <a:path h="756510" w="762166">
                <a:moveTo>
                  <a:pt x="0" y="0"/>
                </a:moveTo>
                <a:lnTo>
                  <a:pt x="762166" y="0"/>
                </a:lnTo>
                <a:lnTo>
                  <a:pt x="762166" y="756510"/>
                </a:lnTo>
                <a:lnTo>
                  <a:pt x="0" y="7565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728054">
            <a:off x="1393491" y="4497723"/>
            <a:ext cx="762166" cy="756510"/>
          </a:xfrm>
          <a:custGeom>
            <a:avLst/>
            <a:gdLst/>
            <a:ahLst/>
            <a:cxnLst/>
            <a:rect r="r" b="b" t="t" l="l"/>
            <a:pathLst>
              <a:path h="756510" w="762166">
                <a:moveTo>
                  <a:pt x="0" y="0"/>
                </a:moveTo>
                <a:lnTo>
                  <a:pt x="762166" y="0"/>
                </a:lnTo>
                <a:lnTo>
                  <a:pt x="762166" y="756510"/>
                </a:lnTo>
                <a:lnTo>
                  <a:pt x="0" y="7565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28054">
            <a:off x="1387916" y="5658272"/>
            <a:ext cx="729840" cy="724424"/>
          </a:xfrm>
          <a:custGeom>
            <a:avLst/>
            <a:gdLst/>
            <a:ahLst/>
            <a:cxnLst/>
            <a:rect r="r" b="b" t="t" l="l"/>
            <a:pathLst>
              <a:path h="724424" w="729840">
                <a:moveTo>
                  <a:pt x="0" y="0"/>
                </a:moveTo>
                <a:lnTo>
                  <a:pt x="729840" y="0"/>
                </a:lnTo>
                <a:lnTo>
                  <a:pt x="729840" y="724423"/>
                </a:lnTo>
                <a:lnTo>
                  <a:pt x="0" y="7244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214767" y="995553"/>
            <a:ext cx="7910215" cy="8776164"/>
            <a:chOff x="0" y="0"/>
            <a:chExt cx="5510530" cy="61137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5720" y="49530"/>
              <a:ext cx="5420360" cy="6014720"/>
            </a:xfrm>
            <a:custGeom>
              <a:avLst/>
              <a:gdLst/>
              <a:ahLst/>
              <a:cxnLst/>
              <a:rect r="r" b="b" t="t" l="l"/>
              <a:pathLst>
                <a:path h="6014720" w="5420360">
                  <a:moveTo>
                    <a:pt x="5148580" y="3408680"/>
                  </a:moveTo>
                  <a:lnTo>
                    <a:pt x="5149850" y="3406140"/>
                  </a:lnTo>
                  <a:cubicBezTo>
                    <a:pt x="5322570" y="3082290"/>
                    <a:pt x="5420360" y="2711450"/>
                    <a:pt x="5420360" y="2319020"/>
                  </a:cubicBezTo>
                  <a:cubicBezTo>
                    <a:pt x="5420360" y="1038860"/>
                    <a:pt x="4381500" y="0"/>
                    <a:pt x="3101340" y="0"/>
                  </a:cubicBezTo>
                  <a:cubicBezTo>
                    <a:pt x="2259330" y="0"/>
                    <a:pt x="1521460" y="449580"/>
                    <a:pt x="1115060" y="1121410"/>
                  </a:cubicBezTo>
                  <a:cubicBezTo>
                    <a:pt x="1094740" y="1155700"/>
                    <a:pt x="1075690" y="1188720"/>
                    <a:pt x="1056640" y="1224280"/>
                  </a:cubicBezTo>
                  <a:lnTo>
                    <a:pt x="328930" y="2503170"/>
                  </a:lnTo>
                  <a:cubicBezTo>
                    <a:pt x="308610" y="2536190"/>
                    <a:pt x="290830" y="2569210"/>
                    <a:pt x="271780" y="2603500"/>
                  </a:cubicBezTo>
                  <a:lnTo>
                    <a:pt x="271780" y="2604770"/>
                  </a:lnTo>
                  <a:cubicBezTo>
                    <a:pt x="97790" y="2929890"/>
                    <a:pt x="0" y="3300730"/>
                    <a:pt x="0" y="3695700"/>
                  </a:cubicBezTo>
                  <a:cubicBezTo>
                    <a:pt x="0" y="4975860"/>
                    <a:pt x="1038860" y="6014720"/>
                    <a:pt x="2319020" y="6014720"/>
                  </a:cubicBezTo>
                  <a:cubicBezTo>
                    <a:pt x="3243580" y="6014720"/>
                    <a:pt x="4042410" y="5472430"/>
                    <a:pt x="4414520" y="4688840"/>
                  </a:cubicBezTo>
                  <a:lnTo>
                    <a:pt x="5077460" y="3533140"/>
                  </a:lnTo>
                  <a:cubicBezTo>
                    <a:pt x="5101590" y="3492500"/>
                    <a:pt x="5125720" y="3450590"/>
                    <a:pt x="5148580" y="3408680"/>
                  </a:cubicBezTo>
                  <a:close/>
                </a:path>
              </a:pathLst>
            </a:custGeom>
            <a:blipFill>
              <a:blip r:embed="rId7"/>
              <a:stretch>
                <a:fillRect l="-33223" t="0" r="-33223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-3728054">
            <a:off x="1387916" y="6780990"/>
            <a:ext cx="729840" cy="724424"/>
          </a:xfrm>
          <a:custGeom>
            <a:avLst/>
            <a:gdLst/>
            <a:ahLst/>
            <a:cxnLst/>
            <a:rect r="r" b="b" t="t" l="l"/>
            <a:pathLst>
              <a:path h="724424" w="729840">
                <a:moveTo>
                  <a:pt x="0" y="0"/>
                </a:moveTo>
                <a:lnTo>
                  <a:pt x="729840" y="0"/>
                </a:lnTo>
                <a:lnTo>
                  <a:pt x="729840" y="724424"/>
                </a:lnTo>
                <a:lnTo>
                  <a:pt x="0" y="7244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785545" y="6020483"/>
            <a:ext cx="947511" cy="762746"/>
          </a:xfrm>
          <a:custGeom>
            <a:avLst/>
            <a:gdLst/>
            <a:ahLst/>
            <a:cxnLst/>
            <a:rect r="r" b="b" t="t" l="l"/>
            <a:pathLst>
              <a:path h="762746" w="947511">
                <a:moveTo>
                  <a:pt x="0" y="0"/>
                </a:moveTo>
                <a:lnTo>
                  <a:pt x="947510" y="0"/>
                </a:lnTo>
                <a:lnTo>
                  <a:pt x="947510" y="762747"/>
                </a:lnTo>
                <a:lnTo>
                  <a:pt x="0" y="7627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666812"/>
            <a:ext cx="10596417" cy="90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39"/>
              </a:lnSpc>
            </a:pPr>
            <a:r>
              <a:rPr lang="en-US" b="true" sz="6399" spc="-371" u="non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Fonctionalités métier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80026" y="3491245"/>
            <a:ext cx="5546026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20"/>
              </a:lnSpc>
              <a:spcBef>
                <a:spcPct val="0"/>
              </a:spcBef>
            </a:pPr>
            <a:r>
              <a:rPr lang="en-US" b="true" sz="2300" spc="-133" u="non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Accéder aux statistiques  de LiChess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80026" y="4651503"/>
            <a:ext cx="7893766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20"/>
              </a:lnSpc>
              <a:spcBef>
                <a:spcPct val="0"/>
              </a:spcBef>
            </a:pPr>
            <a:r>
              <a:rPr lang="en-US" b="true" sz="2300" spc="-133" u="non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Disputer des parties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80026" y="5784343"/>
            <a:ext cx="7893766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20"/>
              </a:lnSpc>
              <a:spcBef>
                <a:spcPct val="0"/>
              </a:spcBef>
            </a:pPr>
            <a:r>
              <a:rPr lang="en-US" b="true" sz="2300" spc="-133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Accéder aux recommandations des coups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80026" y="6901502"/>
            <a:ext cx="7893766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20"/>
              </a:lnSpc>
              <a:spcBef>
                <a:spcPct val="0"/>
              </a:spcBef>
            </a:pPr>
            <a:r>
              <a:rPr lang="en-US" b="true" sz="2300" spc="-133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Accéder à un outil de détection de triche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9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00000">
            <a:off x="16857796" y="8856796"/>
            <a:ext cx="332617" cy="332617"/>
          </a:xfrm>
          <a:custGeom>
            <a:avLst/>
            <a:gdLst/>
            <a:ahLst/>
            <a:cxnLst/>
            <a:rect r="r" b="b" t="t" l="l"/>
            <a:pathLst>
              <a:path h="332617" w="332617">
                <a:moveTo>
                  <a:pt x="0" y="0"/>
                </a:moveTo>
                <a:lnTo>
                  <a:pt x="332617" y="0"/>
                </a:lnTo>
                <a:lnTo>
                  <a:pt x="332617" y="332617"/>
                </a:lnTo>
                <a:lnTo>
                  <a:pt x="0" y="3326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3163217"/>
            <a:chOff x="0" y="0"/>
            <a:chExt cx="2833290" cy="4900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33290" cy="490065"/>
            </a:xfrm>
            <a:custGeom>
              <a:avLst/>
              <a:gdLst/>
              <a:ahLst/>
              <a:cxnLst/>
              <a:rect r="r" b="b" t="t" l="l"/>
              <a:pathLst>
                <a:path h="490065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490065"/>
                  </a:lnTo>
                  <a:lnTo>
                    <a:pt x="0" y="490065"/>
                  </a:lnTo>
                  <a:close/>
                </a:path>
              </a:pathLst>
            </a:custGeom>
            <a:blipFill>
              <a:blip r:embed="rId5"/>
              <a:stretch>
                <a:fillRect l="0" t="-195670" r="0" b="-89759"/>
              </a:stretch>
            </a:blipFill>
          </p:spPr>
        </p:sp>
      </p:grpSp>
      <p:sp>
        <p:nvSpPr>
          <p:cNvPr name="AutoShape 5" id="5"/>
          <p:cNvSpPr/>
          <p:nvPr/>
        </p:nvSpPr>
        <p:spPr>
          <a:xfrm flipV="true">
            <a:off x="6037165" y="4059023"/>
            <a:ext cx="0" cy="5789440"/>
          </a:xfrm>
          <a:prstGeom prst="line">
            <a:avLst/>
          </a:prstGeom>
          <a:ln cap="flat" w="19050">
            <a:solidFill>
              <a:srgbClr val="D39B2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0" y="712756"/>
            <a:ext cx="18288000" cy="1566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95"/>
              </a:lnSpc>
              <a:spcBef>
                <a:spcPct val="0"/>
              </a:spcBef>
            </a:pPr>
            <a:r>
              <a:rPr lang="en-US" b="true" sz="9211" spc="-534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Grandes  Fonctionnalités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12510141" y="4059023"/>
            <a:ext cx="0" cy="5789440"/>
          </a:xfrm>
          <a:prstGeom prst="line">
            <a:avLst/>
          </a:prstGeom>
          <a:ln cap="flat" w="19050">
            <a:solidFill>
              <a:srgbClr val="D39B2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962632" y="4351798"/>
            <a:ext cx="2111895" cy="925225"/>
            <a:chOff x="0" y="0"/>
            <a:chExt cx="2815861" cy="123363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53638" cy="1233634"/>
            </a:xfrm>
            <a:custGeom>
              <a:avLst/>
              <a:gdLst/>
              <a:ahLst/>
              <a:cxnLst/>
              <a:rect r="r" b="b" t="t" l="l"/>
              <a:pathLst>
                <a:path h="1233634" w="753638">
                  <a:moveTo>
                    <a:pt x="0" y="0"/>
                  </a:moveTo>
                  <a:lnTo>
                    <a:pt x="753638" y="0"/>
                  </a:lnTo>
                  <a:lnTo>
                    <a:pt x="753638" y="1233634"/>
                  </a:lnTo>
                  <a:lnTo>
                    <a:pt x="0" y="12336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753638" y="418741"/>
              <a:ext cx="2062222" cy="5369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5"/>
                </a:lnSpc>
                <a:spcBef>
                  <a:spcPct val="0"/>
                </a:spcBef>
              </a:pPr>
              <a:r>
                <a:rPr lang="en-US" b="true" sz="2700">
                  <a:solidFill>
                    <a:srgbClr val="EEB23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ETL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579825" y="4173137"/>
            <a:ext cx="2463645" cy="970363"/>
            <a:chOff x="0" y="0"/>
            <a:chExt cx="3284860" cy="129381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25737" cy="1293817"/>
            </a:xfrm>
            <a:custGeom>
              <a:avLst/>
              <a:gdLst/>
              <a:ahLst/>
              <a:cxnLst/>
              <a:rect r="r" b="b" t="t" l="l"/>
              <a:pathLst>
                <a:path h="1293817" w="625737">
                  <a:moveTo>
                    <a:pt x="0" y="0"/>
                  </a:moveTo>
                  <a:lnTo>
                    <a:pt x="625737" y="0"/>
                  </a:lnTo>
                  <a:lnTo>
                    <a:pt x="625737" y="1293817"/>
                  </a:lnTo>
                  <a:lnTo>
                    <a:pt x="0" y="12938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222637" y="513114"/>
              <a:ext cx="2062222" cy="5369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5"/>
                </a:lnSpc>
                <a:spcBef>
                  <a:spcPct val="0"/>
                </a:spcBef>
              </a:pPr>
              <a:r>
                <a:rPr lang="en-US" b="true" sz="2700">
                  <a:solidFill>
                    <a:srgbClr val="EEB23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BACK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929366" y="4305594"/>
            <a:ext cx="2400027" cy="1017634"/>
            <a:chOff x="0" y="0"/>
            <a:chExt cx="3200036" cy="135684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04413" cy="1356846"/>
            </a:xfrm>
            <a:custGeom>
              <a:avLst/>
              <a:gdLst/>
              <a:ahLst/>
              <a:cxnLst/>
              <a:rect r="r" b="b" t="t" l="l"/>
              <a:pathLst>
                <a:path h="1356846" w="604413">
                  <a:moveTo>
                    <a:pt x="0" y="0"/>
                  </a:moveTo>
                  <a:lnTo>
                    <a:pt x="604413" y="0"/>
                  </a:lnTo>
                  <a:lnTo>
                    <a:pt x="604413" y="1356846"/>
                  </a:lnTo>
                  <a:lnTo>
                    <a:pt x="0" y="13568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1137813" y="409947"/>
              <a:ext cx="2062222" cy="5369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5"/>
                </a:lnSpc>
                <a:spcBef>
                  <a:spcPct val="0"/>
                </a:spcBef>
              </a:pPr>
              <a:r>
                <a:rPr lang="en-US" b="true" sz="2700">
                  <a:solidFill>
                    <a:srgbClr val="EEB23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FRONT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833513" y="5805170"/>
            <a:ext cx="4355927" cy="1988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Parsing des parties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Vérification des entités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Insertion des données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136261" y="5805170"/>
            <a:ext cx="4199239" cy="4939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Joueur vs joueur</a:t>
            </a:r>
          </a:p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Joueur vs bot</a:t>
            </a:r>
          </a:p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Importation PGN</a:t>
            </a:r>
          </a:p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Statistiques</a:t>
            </a:r>
          </a:p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Ouvertures</a:t>
            </a:r>
          </a:p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Affichage du meilleur coup 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491856" y="5830078"/>
            <a:ext cx="4199239" cy="295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Entités</a:t>
            </a:r>
          </a:p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Création des tables</a:t>
            </a:r>
          </a:p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Routes</a:t>
            </a:r>
          </a:p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Flyway</a:t>
            </a:r>
          </a:p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Statistiques</a:t>
            </a:r>
          </a:p>
          <a:p>
            <a:pPr algn="l">
              <a:lnSpc>
                <a:spcPts val="391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102228" y="-3479912"/>
            <a:ext cx="4508492" cy="9016985"/>
          </a:xfrm>
          <a:custGeom>
            <a:avLst/>
            <a:gdLst/>
            <a:ahLst/>
            <a:cxnLst/>
            <a:rect r="r" b="b" t="t" l="l"/>
            <a:pathLst>
              <a:path h="9016985" w="4508492">
                <a:moveTo>
                  <a:pt x="4508492" y="0"/>
                </a:moveTo>
                <a:lnTo>
                  <a:pt x="0" y="0"/>
                </a:lnTo>
                <a:lnTo>
                  <a:pt x="0" y="9016985"/>
                </a:lnTo>
                <a:lnTo>
                  <a:pt x="4508492" y="9016985"/>
                </a:lnTo>
                <a:lnTo>
                  <a:pt x="450849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06511" y="1704827"/>
            <a:ext cx="4508492" cy="9016985"/>
          </a:xfrm>
          <a:custGeom>
            <a:avLst/>
            <a:gdLst/>
            <a:ahLst/>
            <a:cxnLst/>
            <a:rect r="r" b="b" t="t" l="l"/>
            <a:pathLst>
              <a:path h="9016985" w="4508492">
                <a:moveTo>
                  <a:pt x="0" y="0"/>
                </a:moveTo>
                <a:lnTo>
                  <a:pt x="4508493" y="0"/>
                </a:lnTo>
                <a:lnTo>
                  <a:pt x="4508493" y="9016985"/>
                </a:lnTo>
                <a:lnTo>
                  <a:pt x="0" y="90169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700000">
            <a:off x="16857796" y="8856796"/>
            <a:ext cx="332617" cy="332617"/>
          </a:xfrm>
          <a:custGeom>
            <a:avLst/>
            <a:gdLst/>
            <a:ahLst/>
            <a:cxnLst/>
            <a:rect r="r" b="b" t="t" l="l"/>
            <a:pathLst>
              <a:path h="332617" w="332617">
                <a:moveTo>
                  <a:pt x="0" y="0"/>
                </a:moveTo>
                <a:lnTo>
                  <a:pt x="332617" y="0"/>
                </a:lnTo>
                <a:lnTo>
                  <a:pt x="332617" y="332617"/>
                </a:lnTo>
                <a:lnTo>
                  <a:pt x="0" y="3326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269199" y="415087"/>
            <a:ext cx="935962" cy="1545883"/>
          </a:xfrm>
          <a:custGeom>
            <a:avLst/>
            <a:gdLst/>
            <a:ahLst/>
            <a:cxnLst/>
            <a:rect r="r" b="b" t="t" l="l"/>
            <a:pathLst>
              <a:path h="1545883" w="935962">
                <a:moveTo>
                  <a:pt x="0" y="0"/>
                </a:moveTo>
                <a:lnTo>
                  <a:pt x="935962" y="0"/>
                </a:lnTo>
                <a:lnTo>
                  <a:pt x="935962" y="1545883"/>
                </a:lnTo>
                <a:lnTo>
                  <a:pt x="0" y="15458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15388" y="8348867"/>
            <a:ext cx="836630" cy="2120492"/>
          </a:xfrm>
          <a:custGeom>
            <a:avLst/>
            <a:gdLst/>
            <a:ahLst/>
            <a:cxnLst/>
            <a:rect r="r" b="b" t="t" l="l"/>
            <a:pathLst>
              <a:path h="2120492" w="836630">
                <a:moveTo>
                  <a:pt x="0" y="0"/>
                </a:moveTo>
                <a:lnTo>
                  <a:pt x="836630" y="0"/>
                </a:lnTo>
                <a:lnTo>
                  <a:pt x="836630" y="2120491"/>
                </a:lnTo>
                <a:lnTo>
                  <a:pt x="0" y="21204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3516477" y="502002"/>
            <a:ext cx="935962" cy="1545883"/>
          </a:xfrm>
          <a:custGeom>
            <a:avLst/>
            <a:gdLst/>
            <a:ahLst/>
            <a:cxnLst/>
            <a:rect r="r" b="b" t="t" l="l"/>
            <a:pathLst>
              <a:path h="1545883" w="935962">
                <a:moveTo>
                  <a:pt x="0" y="0"/>
                </a:moveTo>
                <a:lnTo>
                  <a:pt x="935961" y="0"/>
                </a:lnTo>
                <a:lnTo>
                  <a:pt x="935961" y="1545883"/>
                </a:lnTo>
                <a:lnTo>
                  <a:pt x="0" y="15458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007132" y="1889955"/>
            <a:ext cx="13707374" cy="10280531"/>
          </a:xfrm>
          <a:custGeom>
            <a:avLst/>
            <a:gdLst/>
            <a:ahLst/>
            <a:cxnLst/>
            <a:rect r="r" b="b" t="t" l="l"/>
            <a:pathLst>
              <a:path h="10280531" w="13707374">
                <a:moveTo>
                  <a:pt x="0" y="0"/>
                </a:moveTo>
                <a:lnTo>
                  <a:pt x="13707374" y="0"/>
                </a:lnTo>
                <a:lnTo>
                  <a:pt x="13707374" y="10280530"/>
                </a:lnTo>
                <a:lnTo>
                  <a:pt x="0" y="1028053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04507" y="8260358"/>
            <a:ext cx="947511" cy="762746"/>
          </a:xfrm>
          <a:custGeom>
            <a:avLst/>
            <a:gdLst/>
            <a:ahLst/>
            <a:cxnLst/>
            <a:rect r="r" b="b" t="t" l="l"/>
            <a:pathLst>
              <a:path h="762746" w="947511">
                <a:moveTo>
                  <a:pt x="0" y="0"/>
                </a:moveTo>
                <a:lnTo>
                  <a:pt x="947511" y="0"/>
                </a:lnTo>
                <a:lnTo>
                  <a:pt x="947511" y="762746"/>
                </a:lnTo>
                <a:lnTo>
                  <a:pt x="0" y="76274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452438" y="884300"/>
            <a:ext cx="8816761" cy="224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6"/>
              </a:lnSpc>
            </a:pPr>
            <a:r>
              <a:rPr lang="en-US" b="true" sz="9211" spc="-534">
                <a:solidFill>
                  <a:srgbClr val="131313"/>
                </a:solidFill>
                <a:latin typeface="Aileron Bold"/>
                <a:ea typeface="Aileron Bold"/>
                <a:cs typeface="Aileron Bold"/>
                <a:sym typeface="Aileron Bold"/>
              </a:rPr>
              <a:t>ARCHITECTURE TECHNIQUE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285861" y="981336"/>
            <a:ext cx="97343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 i="true" spc="-121">
                <a:solidFill>
                  <a:srgbClr val="FFBD59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2024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102228" y="-3479912"/>
            <a:ext cx="4508492" cy="9016985"/>
          </a:xfrm>
          <a:custGeom>
            <a:avLst/>
            <a:gdLst/>
            <a:ahLst/>
            <a:cxnLst/>
            <a:rect r="r" b="b" t="t" l="l"/>
            <a:pathLst>
              <a:path h="9016985" w="4508492">
                <a:moveTo>
                  <a:pt x="4508492" y="0"/>
                </a:moveTo>
                <a:lnTo>
                  <a:pt x="0" y="0"/>
                </a:lnTo>
                <a:lnTo>
                  <a:pt x="0" y="9016985"/>
                </a:lnTo>
                <a:lnTo>
                  <a:pt x="4508492" y="9016985"/>
                </a:lnTo>
                <a:lnTo>
                  <a:pt x="450849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3663" y="944561"/>
            <a:ext cx="296709" cy="484244"/>
          </a:xfrm>
          <a:custGeom>
            <a:avLst/>
            <a:gdLst/>
            <a:ahLst/>
            <a:cxnLst/>
            <a:rect r="r" b="b" t="t" l="l"/>
            <a:pathLst>
              <a:path h="484244" w="296709">
                <a:moveTo>
                  <a:pt x="0" y="0"/>
                </a:moveTo>
                <a:lnTo>
                  <a:pt x="296709" y="0"/>
                </a:lnTo>
                <a:lnTo>
                  <a:pt x="296709" y="484244"/>
                </a:lnTo>
                <a:lnTo>
                  <a:pt x="0" y="4842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86760" y="1704827"/>
            <a:ext cx="4508492" cy="9016985"/>
          </a:xfrm>
          <a:custGeom>
            <a:avLst/>
            <a:gdLst/>
            <a:ahLst/>
            <a:cxnLst/>
            <a:rect r="r" b="b" t="t" l="l"/>
            <a:pathLst>
              <a:path h="9016985" w="4508492">
                <a:moveTo>
                  <a:pt x="0" y="0"/>
                </a:moveTo>
                <a:lnTo>
                  <a:pt x="4508493" y="0"/>
                </a:lnTo>
                <a:lnTo>
                  <a:pt x="4508493" y="9016985"/>
                </a:lnTo>
                <a:lnTo>
                  <a:pt x="0" y="90169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700000">
            <a:off x="17092992" y="8856796"/>
            <a:ext cx="332617" cy="332617"/>
          </a:xfrm>
          <a:custGeom>
            <a:avLst/>
            <a:gdLst/>
            <a:ahLst/>
            <a:cxnLst/>
            <a:rect r="r" b="b" t="t" l="l"/>
            <a:pathLst>
              <a:path h="332617" w="332617">
                <a:moveTo>
                  <a:pt x="0" y="0"/>
                </a:moveTo>
                <a:lnTo>
                  <a:pt x="332616" y="0"/>
                </a:lnTo>
                <a:lnTo>
                  <a:pt x="332616" y="332617"/>
                </a:lnTo>
                <a:lnTo>
                  <a:pt x="0" y="3326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72118" y="8619042"/>
            <a:ext cx="1386108" cy="1430318"/>
          </a:xfrm>
          <a:custGeom>
            <a:avLst/>
            <a:gdLst/>
            <a:ahLst/>
            <a:cxnLst/>
            <a:rect r="r" b="b" t="t" l="l"/>
            <a:pathLst>
              <a:path h="1430318" w="1386108">
                <a:moveTo>
                  <a:pt x="0" y="0"/>
                </a:moveTo>
                <a:lnTo>
                  <a:pt x="1386108" y="0"/>
                </a:lnTo>
                <a:lnTo>
                  <a:pt x="1386108" y="1430319"/>
                </a:lnTo>
                <a:lnTo>
                  <a:pt x="0" y="14303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68787" y="8619042"/>
            <a:ext cx="1706884" cy="1278515"/>
          </a:xfrm>
          <a:custGeom>
            <a:avLst/>
            <a:gdLst/>
            <a:ahLst/>
            <a:cxnLst/>
            <a:rect r="r" b="b" t="t" l="l"/>
            <a:pathLst>
              <a:path h="1278515" w="1706884">
                <a:moveTo>
                  <a:pt x="0" y="0"/>
                </a:moveTo>
                <a:lnTo>
                  <a:pt x="1706884" y="0"/>
                </a:lnTo>
                <a:lnTo>
                  <a:pt x="1706884" y="1278516"/>
                </a:lnTo>
                <a:lnTo>
                  <a:pt x="0" y="12785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894349" y="8619042"/>
            <a:ext cx="1023831" cy="1278515"/>
          </a:xfrm>
          <a:custGeom>
            <a:avLst/>
            <a:gdLst/>
            <a:ahLst/>
            <a:cxnLst/>
            <a:rect r="r" b="b" t="t" l="l"/>
            <a:pathLst>
              <a:path h="1278515" w="1023831">
                <a:moveTo>
                  <a:pt x="0" y="0"/>
                </a:moveTo>
                <a:lnTo>
                  <a:pt x="1023830" y="0"/>
                </a:lnTo>
                <a:lnTo>
                  <a:pt x="1023830" y="1278516"/>
                </a:lnTo>
                <a:lnTo>
                  <a:pt x="0" y="127851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665143" y="8619042"/>
            <a:ext cx="1333743" cy="1333743"/>
          </a:xfrm>
          <a:custGeom>
            <a:avLst/>
            <a:gdLst/>
            <a:ahLst/>
            <a:cxnLst/>
            <a:rect r="r" b="b" t="t" l="l"/>
            <a:pathLst>
              <a:path h="1333743" w="1333743">
                <a:moveTo>
                  <a:pt x="0" y="0"/>
                </a:moveTo>
                <a:lnTo>
                  <a:pt x="1333743" y="0"/>
                </a:lnTo>
                <a:lnTo>
                  <a:pt x="1333743" y="1333744"/>
                </a:lnTo>
                <a:lnTo>
                  <a:pt x="0" y="133374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858876" y="267688"/>
            <a:ext cx="7165229" cy="17690780"/>
          </a:xfrm>
          <a:custGeom>
            <a:avLst/>
            <a:gdLst/>
            <a:ahLst/>
            <a:cxnLst/>
            <a:rect r="r" b="b" t="t" l="l"/>
            <a:pathLst>
              <a:path h="17690780" w="7165229">
                <a:moveTo>
                  <a:pt x="0" y="0"/>
                </a:moveTo>
                <a:lnTo>
                  <a:pt x="7165228" y="0"/>
                </a:lnTo>
                <a:lnTo>
                  <a:pt x="7165228" y="17690780"/>
                </a:lnTo>
                <a:lnTo>
                  <a:pt x="0" y="1769078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-166196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30027" y="808055"/>
            <a:ext cx="470346" cy="378628"/>
          </a:xfrm>
          <a:custGeom>
            <a:avLst/>
            <a:gdLst/>
            <a:ahLst/>
            <a:cxnLst/>
            <a:rect r="r" b="b" t="t" l="l"/>
            <a:pathLst>
              <a:path h="378628" w="470346">
                <a:moveTo>
                  <a:pt x="0" y="0"/>
                </a:moveTo>
                <a:lnTo>
                  <a:pt x="470345" y="0"/>
                </a:lnTo>
                <a:lnTo>
                  <a:pt x="470345" y="378628"/>
                </a:lnTo>
                <a:lnTo>
                  <a:pt x="0" y="37862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03663" y="1942952"/>
            <a:ext cx="8816761" cy="116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6"/>
              </a:lnSpc>
            </a:pPr>
            <a:r>
              <a:rPr lang="en-US" b="true" sz="9211" spc="-534">
                <a:solidFill>
                  <a:srgbClr val="131313"/>
                </a:solidFill>
                <a:latin typeface="Aileron Bold"/>
                <a:ea typeface="Aileron Bold"/>
                <a:cs typeface="Aileron Bold"/>
                <a:sym typeface="Aileron Bold"/>
              </a:rPr>
              <a:t>BD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51837" y="1101817"/>
            <a:ext cx="3916076" cy="326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5"/>
              </a:lnSpc>
              <a:spcBef>
                <a:spcPct val="0"/>
              </a:spcBef>
            </a:pPr>
            <a:r>
              <a:rPr lang="en-US" b="true" sz="22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LiChess Statistical Thinking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412789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406264" y="4035145"/>
            <a:ext cx="4258908" cy="2655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6024" indent="-378012" lvl="1">
              <a:lnSpc>
                <a:spcPts val="4272"/>
              </a:lnSpc>
              <a:buFont typeface="Arial"/>
              <a:buChar char="•"/>
            </a:pPr>
            <a:r>
              <a:rPr lang="en-US" b="true" sz="3501">
                <a:solidFill>
                  <a:srgbClr val="FFBD59"/>
                </a:solidFill>
                <a:latin typeface="Aileron Bold"/>
                <a:ea typeface="Aileron Bold"/>
                <a:cs typeface="Aileron Bold"/>
                <a:sym typeface="Aileron Bold"/>
              </a:rPr>
              <a:t>8M de parties</a:t>
            </a:r>
          </a:p>
          <a:p>
            <a:pPr algn="just" marL="756024" indent="-378012" lvl="1">
              <a:lnSpc>
                <a:spcPts val="4272"/>
              </a:lnSpc>
              <a:buFont typeface="Arial"/>
              <a:buChar char="•"/>
            </a:pPr>
            <a:r>
              <a:rPr lang="en-US" b="true" sz="3501">
                <a:solidFill>
                  <a:srgbClr val="FFBD59"/>
                </a:solidFill>
                <a:latin typeface="Aileron Bold"/>
                <a:ea typeface="Aileron Bold"/>
                <a:cs typeface="Aileron Bold"/>
                <a:sym typeface="Aileron Bold"/>
              </a:rPr>
              <a:t>300M de coups</a:t>
            </a:r>
          </a:p>
          <a:p>
            <a:pPr algn="just" marL="756024" indent="-378012" lvl="1">
              <a:lnSpc>
                <a:spcPts val="4272"/>
              </a:lnSpc>
              <a:buFont typeface="Arial"/>
              <a:buChar char="•"/>
            </a:pPr>
            <a:r>
              <a:rPr lang="en-US" b="true" sz="3501">
                <a:solidFill>
                  <a:srgbClr val="FFBD59"/>
                </a:solidFill>
                <a:latin typeface="Aileron Bold"/>
                <a:ea typeface="Aileron Bold"/>
                <a:cs typeface="Aileron Bold"/>
                <a:sym typeface="Aileron Bold"/>
              </a:rPr>
              <a:t>150K Joueurs</a:t>
            </a:r>
          </a:p>
          <a:p>
            <a:pPr algn="just" marL="756024" indent="-378012" lvl="1">
              <a:lnSpc>
                <a:spcPts val="4272"/>
              </a:lnSpc>
              <a:buFont typeface="Arial"/>
              <a:buChar char="•"/>
            </a:pPr>
            <a:r>
              <a:rPr lang="en-US" b="true" sz="3501">
                <a:solidFill>
                  <a:srgbClr val="FFBD59"/>
                </a:solidFill>
                <a:latin typeface="Aileron Bold"/>
                <a:ea typeface="Aileron Bold"/>
                <a:cs typeface="Aileron Bold"/>
                <a:sym typeface="Aileron Bold"/>
              </a:rPr>
              <a:t>2200 ouvertures</a:t>
            </a:r>
          </a:p>
          <a:p>
            <a:pPr algn="just">
              <a:lnSpc>
                <a:spcPts val="4272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102228" y="-3479912"/>
            <a:ext cx="4508492" cy="9016985"/>
          </a:xfrm>
          <a:custGeom>
            <a:avLst/>
            <a:gdLst/>
            <a:ahLst/>
            <a:cxnLst/>
            <a:rect r="r" b="b" t="t" l="l"/>
            <a:pathLst>
              <a:path h="9016985" w="4508492">
                <a:moveTo>
                  <a:pt x="4508492" y="0"/>
                </a:moveTo>
                <a:lnTo>
                  <a:pt x="0" y="0"/>
                </a:lnTo>
                <a:lnTo>
                  <a:pt x="0" y="9016985"/>
                </a:lnTo>
                <a:lnTo>
                  <a:pt x="4508492" y="9016985"/>
                </a:lnTo>
                <a:lnTo>
                  <a:pt x="450849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3663" y="944561"/>
            <a:ext cx="296709" cy="484244"/>
          </a:xfrm>
          <a:custGeom>
            <a:avLst/>
            <a:gdLst/>
            <a:ahLst/>
            <a:cxnLst/>
            <a:rect r="r" b="b" t="t" l="l"/>
            <a:pathLst>
              <a:path h="484244" w="296709">
                <a:moveTo>
                  <a:pt x="0" y="0"/>
                </a:moveTo>
                <a:lnTo>
                  <a:pt x="296709" y="0"/>
                </a:lnTo>
                <a:lnTo>
                  <a:pt x="296709" y="484244"/>
                </a:lnTo>
                <a:lnTo>
                  <a:pt x="0" y="4842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06511" y="1704827"/>
            <a:ext cx="4508492" cy="9016985"/>
          </a:xfrm>
          <a:custGeom>
            <a:avLst/>
            <a:gdLst/>
            <a:ahLst/>
            <a:cxnLst/>
            <a:rect r="r" b="b" t="t" l="l"/>
            <a:pathLst>
              <a:path h="9016985" w="4508492">
                <a:moveTo>
                  <a:pt x="0" y="0"/>
                </a:moveTo>
                <a:lnTo>
                  <a:pt x="4508493" y="0"/>
                </a:lnTo>
                <a:lnTo>
                  <a:pt x="4508493" y="9016985"/>
                </a:lnTo>
                <a:lnTo>
                  <a:pt x="0" y="90169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700000">
            <a:off x="16857796" y="8856796"/>
            <a:ext cx="332617" cy="332617"/>
          </a:xfrm>
          <a:custGeom>
            <a:avLst/>
            <a:gdLst/>
            <a:ahLst/>
            <a:cxnLst/>
            <a:rect r="r" b="b" t="t" l="l"/>
            <a:pathLst>
              <a:path h="332617" w="332617">
                <a:moveTo>
                  <a:pt x="0" y="0"/>
                </a:moveTo>
                <a:lnTo>
                  <a:pt x="332617" y="0"/>
                </a:lnTo>
                <a:lnTo>
                  <a:pt x="332617" y="332617"/>
                </a:lnTo>
                <a:lnTo>
                  <a:pt x="0" y="3326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6753684" y="5143500"/>
            <a:ext cx="0" cy="4114800"/>
          </a:xfrm>
          <a:prstGeom prst="line">
            <a:avLst/>
          </a:prstGeom>
          <a:ln cap="flat" w="19050">
            <a:solidFill>
              <a:srgbClr val="D39B2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1534316" y="5143500"/>
            <a:ext cx="0" cy="4114800"/>
          </a:xfrm>
          <a:prstGeom prst="line">
            <a:avLst/>
          </a:prstGeom>
          <a:ln cap="flat" w="19050">
            <a:solidFill>
              <a:srgbClr val="D39B2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4152566" y="5220360"/>
            <a:ext cx="1015507" cy="987580"/>
          </a:xfrm>
          <a:custGeom>
            <a:avLst/>
            <a:gdLst/>
            <a:ahLst/>
            <a:cxnLst/>
            <a:rect r="r" b="b" t="t" l="l"/>
            <a:pathLst>
              <a:path h="987580" w="1015507">
                <a:moveTo>
                  <a:pt x="0" y="0"/>
                </a:moveTo>
                <a:lnTo>
                  <a:pt x="1015507" y="0"/>
                </a:lnTo>
                <a:lnTo>
                  <a:pt x="1015507" y="987580"/>
                </a:lnTo>
                <a:lnTo>
                  <a:pt x="0" y="9875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698156" y="5225740"/>
            <a:ext cx="891688" cy="987580"/>
          </a:xfrm>
          <a:custGeom>
            <a:avLst/>
            <a:gdLst/>
            <a:ahLst/>
            <a:cxnLst/>
            <a:rect r="r" b="b" t="t" l="l"/>
            <a:pathLst>
              <a:path h="987580" w="891688">
                <a:moveTo>
                  <a:pt x="0" y="0"/>
                </a:moveTo>
                <a:lnTo>
                  <a:pt x="891688" y="0"/>
                </a:lnTo>
                <a:lnTo>
                  <a:pt x="891688" y="987580"/>
                </a:lnTo>
                <a:lnTo>
                  <a:pt x="0" y="98758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385627" y="5231120"/>
            <a:ext cx="982200" cy="982200"/>
          </a:xfrm>
          <a:custGeom>
            <a:avLst/>
            <a:gdLst/>
            <a:ahLst/>
            <a:cxnLst/>
            <a:rect r="r" b="b" t="t" l="l"/>
            <a:pathLst>
              <a:path h="982200" w="982200">
                <a:moveTo>
                  <a:pt x="0" y="0"/>
                </a:moveTo>
                <a:lnTo>
                  <a:pt x="982200" y="0"/>
                </a:lnTo>
                <a:lnTo>
                  <a:pt x="982200" y="982200"/>
                </a:lnTo>
                <a:lnTo>
                  <a:pt x="0" y="9822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332918" y="2846358"/>
            <a:ext cx="2103272" cy="1693134"/>
          </a:xfrm>
          <a:custGeom>
            <a:avLst/>
            <a:gdLst/>
            <a:ahLst/>
            <a:cxnLst/>
            <a:rect r="r" b="b" t="t" l="l"/>
            <a:pathLst>
              <a:path h="1693134" w="2103272">
                <a:moveTo>
                  <a:pt x="0" y="0"/>
                </a:moveTo>
                <a:lnTo>
                  <a:pt x="2103272" y="0"/>
                </a:lnTo>
                <a:lnTo>
                  <a:pt x="2103272" y="1693133"/>
                </a:lnTo>
                <a:lnTo>
                  <a:pt x="0" y="169313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152566" y="2290057"/>
            <a:ext cx="10370892" cy="224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6"/>
              </a:lnSpc>
            </a:pPr>
            <a:r>
              <a:rPr lang="en-US" b="true" sz="9211" spc="-534">
                <a:solidFill>
                  <a:srgbClr val="131313"/>
                </a:solidFill>
                <a:latin typeface="Aileron Bold"/>
                <a:ea typeface="Aileron Bold"/>
                <a:cs typeface="Aileron Bold"/>
                <a:sym typeface="Aileron Bold"/>
              </a:rPr>
              <a:t>ETL : Utilisation des données LiChess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646943" y="7926926"/>
            <a:ext cx="2459568" cy="935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i="true" spc="-104">
                <a:solidFill>
                  <a:srgbClr val="131313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JDBC</a:t>
            </a:r>
          </a:p>
          <a:p>
            <a:pPr algn="ctr">
              <a:lnSpc>
                <a:spcPts val="2520"/>
              </a:lnSpc>
            </a:pPr>
            <a:r>
              <a:rPr lang="en-US" sz="1800" i="true" spc="-104">
                <a:solidFill>
                  <a:srgbClr val="131313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SQL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i="true" spc="-104">
                <a:solidFill>
                  <a:srgbClr val="131313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REGEX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55296" y="1101817"/>
            <a:ext cx="3916076" cy="326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5"/>
              </a:lnSpc>
              <a:spcBef>
                <a:spcPct val="0"/>
              </a:spcBef>
            </a:pPr>
            <a:r>
              <a:rPr lang="en-US" b="true" sz="22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LiChess Statistical Thinking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86747" y="6475550"/>
            <a:ext cx="3347144" cy="1221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5"/>
              </a:lnSpc>
            </a:pPr>
            <a:r>
              <a:rPr lang="en-US" sz="2700" b="true">
                <a:solidFill>
                  <a:srgbClr val="D57E18"/>
                </a:solidFill>
                <a:latin typeface="Aileron Bold"/>
                <a:ea typeface="Aileron Bold"/>
                <a:cs typeface="Aileron Bold"/>
                <a:sym typeface="Aileron Bold"/>
              </a:rPr>
              <a:t>Téléchargement </a:t>
            </a:r>
          </a:p>
          <a:p>
            <a:pPr algn="ctr">
              <a:lnSpc>
                <a:spcPts val="3295"/>
              </a:lnSpc>
            </a:pPr>
            <a:r>
              <a:rPr lang="en-US" sz="2700" b="true">
                <a:solidFill>
                  <a:srgbClr val="D57E18"/>
                </a:solidFill>
                <a:latin typeface="Aileron Bold"/>
                <a:ea typeface="Aileron Bold"/>
                <a:cs typeface="Aileron Bold"/>
                <a:sym typeface="Aileron Bold"/>
              </a:rPr>
              <a:t>&amp; </a:t>
            </a:r>
          </a:p>
          <a:p>
            <a:pPr algn="ctr">
              <a:lnSpc>
                <a:spcPts val="3295"/>
              </a:lnSpc>
              <a:spcBef>
                <a:spcPct val="0"/>
              </a:spcBef>
            </a:pPr>
            <a:r>
              <a:rPr lang="en-US" b="true" sz="2700">
                <a:solidFill>
                  <a:srgbClr val="D57E18"/>
                </a:solidFill>
                <a:latin typeface="Aileron Bold"/>
                <a:ea typeface="Aileron Bold"/>
                <a:cs typeface="Aileron Bold"/>
                <a:sym typeface="Aileron Bold"/>
              </a:rPr>
              <a:t>Parsing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328573" y="7926926"/>
            <a:ext cx="2663493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i="true" spc="-104">
                <a:solidFill>
                  <a:srgbClr val="131313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Module de lecture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i="true" spc="-104">
                <a:solidFill>
                  <a:srgbClr val="131313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Module de formatage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520422" y="6475550"/>
            <a:ext cx="3347144" cy="402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5"/>
              </a:lnSpc>
              <a:spcBef>
                <a:spcPct val="0"/>
              </a:spcBef>
            </a:pPr>
            <a:r>
              <a:rPr lang="en-US" b="true" sz="2700">
                <a:solidFill>
                  <a:srgbClr val="D57E18"/>
                </a:solidFill>
                <a:latin typeface="Aileron Bold"/>
                <a:ea typeface="Aileron Bold"/>
                <a:cs typeface="Aileron Bold"/>
                <a:sym typeface="Aileron Bold"/>
              </a:rPr>
              <a:t>Insertion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862248" y="7210687"/>
            <a:ext cx="2663493" cy="935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i="true" spc="-104">
                <a:solidFill>
                  <a:srgbClr val="131313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Contrôle des doublons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i="true" spc="-104">
                <a:solidFill>
                  <a:srgbClr val="131313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Validité et cohérence de la donnée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203155" y="6475550"/>
            <a:ext cx="3347144" cy="1221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5"/>
              </a:lnSpc>
            </a:pPr>
            <a:r>
              <a:rPr lang="en-US" sz="2700" b="true">
                <a:solidFill>
                  <a:srgbClr val="D57E18"/>
                </a:solidFill>
                <a:latin typeface="Aileron Bold"/>
                <a:ea typeface="Aileron Bold"/>
                <a:cs typeface="Aileron Bold"/>
                <a:sym typeface="Aileron Bold"/>
              </a:rPr>
              <a:t>Technologies</a:t>
            </a:r>
          </a:p>
          <a:p>
            <a:pPr algn="ctr">
              <a:lnSpc>
                <a:spcPts val="3295"/>
              </a:lnSpc>
            </a:pPr>
            <a:r>
              <a:rPr lang="en-US" sz="2700" b="true">
                <a:solidFill>
                  <a:srgbClr val="D57E18"/>
                </a:solidFill>
                <a:latin typeface="Aileron Bold"/>
                <a:ea typeface="Aileron Bold"/>
                <a:cs typeface="Aileron Bold"/>
                <a:sym typeface="Aileron Bold"/>
              </a:rPr>
              <a:t>&amp;</a:t>
            </a:r>
          </a:p>
          <a:p>
            <a:pPr algn="ctr">
              <a:lnSpc>
                <a:spcPts val="3295"/>
              </a:lnSpc>
              <a:spcBef>
                <a:spcPct val="0"/>
              </a:spcBef>
            </a:pPr>
            <a:r>
              <a:rPr lang="en-US" b="true" sz="2700">
                <a:solidFill>
                  <a:srgbClr val="D57E18"/>
                </a:solidFill>
                <a:latin typeface="Aileron Bold"/>
                <a:ea typeface="Aileron Bold"/>
                <a:cs typeface="Aileron Bold"/>
                <a:sym typeface="Aileron Bold"/>
              </a:rPr>
              <a:t>Dépendances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102228" y="-3479912"/>
            <a:ext cx="4508492" cy="9016985"/>
          </a:xfrm>
          <a:custGeom>
            <a:avLst/>
            <a:gdLst/>
            <a:ahLst/>
            <a:cxnLst/>
            <a:rect r="r" b="b" t="t" l="l"/>
            <a:pathLst>
              <a:path h="9016985" w="4508492">
                <a:moveTo>
                  <a:pt x="4508492" y="0"/>
                </a:moveTo>
                <a:lnTo>
                  <a:pt x="0" y="0"/>
                </a:lnTo>
                <a:lnTo>
                  <a:pt x="0" y="9016985"/>
                </a:lnTo>
                <a:lnTo>
                  <a:pt x="4508492" y="9016985"/>
                </a:lnTo>
                <a:lnTo>
                  <a:pt x="450849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047048" y="8769668"/>
            <a:ext cx="189548" cy="189548"/>
            <a:chOff x="0" y="0"/>
            <a:chExt cx="252730" cy="2527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0800" y="49530"/>
              <a:ext cx="149860" cy="153670"/>
            </a:xfrm>
            <a:custGeom>
              <a:avLst/>
              <a:gdLst/>
              <a:ahLst/>
              <a:cxnLst/>
              <a:rect r="r" b="b" t="t" l="l"/>
              <a:pathLst>
                <a:path h="153670" w="149860">
                  <a:moveTo>
                    <a:pt x="149860" y="53340"/>
                  </a:moveTo>
                  <a:cubicBezTo>
                    <a:pt x="146050" y="106680"/>
                    <a:pt x="123190" y="135890"/>
                    <a:pt x="107950" y="144780"/>
                  </a:cubicBezTo>
                  <a:cubicBezTo>
                    <a:pt x="96520" y="152400"/>
                    <a:pt x="85090" y="153670"/>
                    <a:pt x="72390" y="151130"/>
                  </a:cubicBezTo>
                  <a:cubicBezTo>
                    <a:pt x="53340" y="148590"/>
                    <a:pt x="22860" y="129540"/>
                    <a:pt x="11430" y="115570"/>
                  </a:cubicBezTo>
                  <a:cubicBezTo>
                    <a:pt x="3810" y="104140"/>
                    <a:pt x="0" y="93980"/>
                    <a:pt x="0" y="80010"/>
                  </a:cubicBezTo>
                  <a:cubicBezTo>
                    <a:pt x="1270" y="62230"/>
                    <a:pt x="16510" y="29210"/>
                    <a:pt x="29210" y="15240"/>
                  </a:cubicBezTo>
                  <a:cubicBezTo>
                    <a:pt x="39370" y="6350"/>
                    <a:pt x="49530" y="1270"/>
                    <a:pt x="63500" y="1270"/>
                  </a:cubicBezTo>
                  <a:cubicBezTo>
                    <a:pt x="81280" y="0"/>
                    <a:pt x="130810" y="21590"/>
                    <a:pt x="130810" y="215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081775" y="1713444"/>
            <a:ext cx="4508492" cy="9016985"/>
          </a:xfrm>
          <a:custGeom>
            <a:avLst/>
            <a:gdLst/>
            <a:ahLst/>
            <a:cxnLst/>
            <a:rect r="r" b="b" t="t" l="l"/>
            <a:pathLst>
              <a:path h="9016985" w="4508492">
                <a:moveTo>
                  <a:pt x="0" y="0"/>
                </a:moveTo>
                <a:lnTo>
                  <a:pt x="4508492" y="0"/>
                </a:lnTo>
                <a:lnTo>
                  <a:pt x="4508492" y="9016985"/>
                </a:lnTo>
                <a:lnTo>
                  <a:pt x="0" y="90169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13864" y="5345788"/>
            <a:ext cx="12260272" cy="4214137"/>
          </a:xfrm>
          <a:custGeom>
            <a:avLst/>
            <a:gdLst/>
            <a:ahLst/>
            <a:cxnLst/>
            <a:rect r="r" b="b" t="t" l="l"/>
            <a:pathLst>
              <a:path h="4214137" w="12260272">
                <a:moveTo>
                  <a:pt x="0" y="0"/>
                </a:moveTo>
                <a:lnTo>
                  <a:pt x="12260272" y="0"/>
                </a:lnTo>
                <a:lnTo>
                  <a:pt x="12260272" y="4214137"/>
                </a:lnTo>
                <a:lnTo>
                  <a:pt x="0" y="42141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152566" y="2290057"/>
            <a:ext cx="10370892" cy="224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6"/>
              </a:lnSpc>
            </a:pPr>
            <a:r>
              <a:rPr lang="en-US" b="true" sz="9211" spc="-534">
                <a:solidFill>
                  <a:srgbClr val="131313"/>
                </a:solidFill>
                <a:latin typeface="Aileron Bold"/>
                <a:ea typeface="Aileron Bold"/>
                <a:cs typeface="Aileron Bold"/>
                <a:sym typeface="Aileron Bold"/>
              </a:rPr>
              <a:t>ETL : Schéma du pipeline fonctionnel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03663" y="944561"/>
            <a:ext cx="296709" cy="484244"/>
          </a:xfrm>
          <a:custGeom>
            <a:avLst/>
            <a:gdLst/>
            <a:ahLst/>
            <a:cxnLst/>
            <a:rect r="r" b="b" t="t" l="l"/>
            <a:pathLst>
              <a:path h="484244" w="296709">
                <a:moveTo>
                  <a:pt x="0" y="0"/>
                </a:moveTo>
                <a:lnTo>
                  <a:pt x="296709" y="0"/>
                </a:lnTo>
                <a:lnTo>
                  <a:pt x="296709" y="484244"/>
                </a:lnTo>
                <a:lnTo>
                  <a:pt x="0" y="4842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55296" y="1101817"/>
            <a:ext cx="3916076" cy="326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5"/>
              </a:lnSpc>
              <a:spcBef>
                <a:spcPct val="0"/>
              </a:spcBef>
            </a:pPr>
            <a:r>
              <a:rPr lang="en-US" b="true" sz="22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LiChess Statistical Thinking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2700000">
            <a:off x="16857796" y="8856796"/>
            <a:ext cx="332617" cy="332617"/>
          </a:xfrm>
          <a:custGeom>
            <a:avLst/>
            <a:gdLst/>
            <a:ahLst/>
            <a:cxnLst/>
            <a:rect r="r" b="b" t="t" l="l"/>
            <a:pathLst>
              <a:path h="332617" w="332617">
                <a:moveTo>
                  <a:pt x="0" y="0"/>
                </a:moveTo>
                <a:lnTo>
                  <a:pt x="332617" y="0"/>
                </a:lnTo>
                <a:lnTo>
                  <a:pt x="332617" y="332617"/>
                </a:lnTo>
                <a:lnTo>
                  <a:pt x="0" y="3326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332918" y="2846358"/>
            <a:ext cx="2103272" cy="1693134"/>
          </a:xfrm>
          <a:custGeom>
            <a:avLst/>
            <a:gdLst/>
            <a:ahLst/>
            <a:cxnLst/>
            <a:rect r="r" b="b" t="t" l="l"/>
            <a:pathLst>
              <a:path h="1693134" w="2103272">
                <a:moveTo>
                  <a:pt x="0" y="0"/>
                </a:moveTo>
                <a:lnTo>
                  <a:pt x="2103272" y="0"/>
                </a:lnTo>
                <a:lnTo>
                  <a:pt x="2103272" y="1693133"/>
                </a:lnTo>
                <a:lnTo>
                  <a:pt x="0" y="16931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102228" y="-3479912"/>
            <a:ext cx="4508492" cy="9016985"/>
          </a:xfrm>
          <a:custGeom>
            <a:avLst/>
            <a:gdLst/>
            <a:ahLst/>
            <a:cxnLst/>
            <a:rect r="r" b="b" t="t" l="l"/>
            <a:pathLst>
              <a:path h="9016985" w="4508492">
                <a:moveTo>
                  <a:pt x="4508492" y="0"/>
                </a:moveTo>
                <a:lnTo>
                  <a:pt x="0" y="0"/>
                </a:lnTo>
                <a:lnTo>
                  <a:pt x="0" y="9016985"/>
                </a:lnTo>
                <a:lnTo>
                  <a:pt x="4508492" y="9016985"/>
                </a:lnTo>
                <a:lnTo>
                  <a:pt x="450849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86686" y="1735142"/>
            <a:ext cx="4508492" cy="9016985"/>
          </a:xfrm>
          <a:custGeom>
            <a:avLst/>
            <a:gdLst/>
            <a:ahLst/>
            <a:cxnLst/>
            <a:rect r="r" b="b" t="t" l="l"/>
            <a:pathLst>
              <a:path h="9016985" w="4508492">
                <a:moveTo>
                  <a:pt x="0" y="0"/>
                </a:moveTo>
                <a:lnTo>
                  <a:pt x="4508492" y="0"/>
                </a:lnTo>
                <a:lnTo>
                  <a:pt x="4508492" y="9016985"/>
                </a:lnTo>
                <a:lnTo>
                  <a:pt x="0" y="90169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3663" y="944561"/>
            <a:ext cx="296709" cy="484244"/>
          </a:xfrm>
          <a:custGeom>
            <a:avLst/>
            <a:gdLst/>
            <a:ahLst/>
            <a:cxnLst/>
            <a:rect r="r" b="b" t="t" l="l"/>
            <a:pathLst>
              <a:path h="484244" w="296709">
                <a:moveTo>
                  <a:pt x="0" y="0"/>
                </a:moveTo>
                <a:lnTo>
                  <a:pt x="296709" y="0"/>
                </a:lnTo>
                <a:lnTo>
                  <a:pt x="296709" y="484244"/>
                </a:lnTo>
                <a:lnTo>
                  <a:pt x="0" y="4842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4152566" y="5294312"/>
          <a:ext cx="9494404" cy="4143375"/>
        </p:xfrm>
        <a:graphic>
          <a:graphicData uri="http://schemas.openxmlformats.org/drawingml/2006/table">
            <a:tbl>
              <a:tblPr/>
              <a:tblGrid>
                <a:gridCol w="2254172"/>
                <a:gridCol w="2349650"/>
                <a:gridCol w="2429952"/>
                <a:gridCol w="2460630"/>
              </a:tblGrid>
              <a:tr h="102863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65"/>
                        </a:lnSpc>
                        <a:defRPr/>
                      </a:pPr>
                      <a:r>
                        <a:rPr lang="en-US" sz="2190" b="true">
                          <a:solidFill>
                            <a:srgbClr val="FFBD5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Echantillons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102863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BD5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120 000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FFBD5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+10 heures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FFBD5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~3 heures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BD5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~8 minutes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863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BD5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8 000 000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FFBD5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+25 jours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FFBD5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+8 jours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BD5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~8 heures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747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BD5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Totalité de Lichess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FFBD5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+50 années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FFBD5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+15 années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BD5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~258 jours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6" id="6"/>
          <p:cNvSpPr/>
          <p:nvPr/>
        </p:nvSpPr>
        <p:spPr>
          <a:xfrm flipH="false" flipV="false" rot="0">
            <a:off x="8980851" y="5438427"/>
            <a:ext cx="380168" cy="786061"/>
          </a:xfrm>
          <a:custGeom>
            <a:avLst/>
            <a:gdLst/>
            <a:ahLst/>
            <a:cxnLst/>
            <a:rect r="r" b="b" t="t" l="l"/>
            <a:pathLst>
              <a:path h="786061" w="380168">
                <a:moveTo>
                  <a:pt x="0" y="0"/>
                </a:moveTo>
                <a:lnTo>
                  <a:pt x="380168" y="0"/>
                </a:lnTo>
                <a:lnTo>
                  <a:pt x="380168" y="786061"/>
                </a:lnTo>
                <a:lnTo>
                  <a:pt x="0" y="7860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95698" y="5419281"/>
            <a:ext cx="367212" cy="824354"/>
          </a:xfrm>
          <a:custGeom>
            <a:avLst/>
            <a:gdLst/>
            <a:ahLst/>
            <a:cxnLst/>
            <a:rect r="r" b="b" t="t" l="l"/>
            <a:pathLst>
              <a:path h="824354" w="367212">
                <a:moveTo>
                  <a:pt x="0" y="0"/>
                </a:moveTo>
                <a:lnTo>
                  <a:pt x="367212" y="0"/>
                </a:lnTo>
                <a:lnTo>
                  <a:pt x="367212" y="824354"/>
                </a:lnTo>
                <a:lnTo>
                  <a:pt x="0" y="8243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572073" y="5438427"/>
            <a:ext cx="457874" cy="749497"/>
          </a:xfrm>
          <a:custGeom>
            <a:avLst/>
            <a:gdLst/>
            <a:ahLst/>
            <a:cxnLst/>
            <a:rect r="r" b="b" t="t" l="l"/>
            <a:pathLst>
              <a:path h="749497" w="457874">
                <a:moveTo>
                  <a:pt x="0" y="0"/>
                </a:moveTo>
                <a:lnTo>
                  <a:pt x="457874" y="0"/>
                </a:lnTo>
                <a:lnTo>
                  <a:pt x="457874" y="749497"/>
                </a:lnTo>
                <a:lnTo>
                  <a:pt x="0" y="7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152566" y="2290057"/>
            <a:ext cx="10370892" cy="224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6"/>
              </a:lnSpc>
            </a:pPr>
            <a:r>
              <a:rPr lang="en-US" b="true" sz="9211" spc="-534">
                <a:solidFill>
                  <a:srgbClr val="131313"/>
                </a:solidFill>
                <a:latin typeface="Aileron Bold"/>
                <a:ea typeface="Aileron Bold"/>
                <a:cs typeface="Aileron Bold"/>
                <a:sym typeface="Aileron Bold"/>
              </a:rPr>
              <a:t>ETL : Quelques statistiques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55296" y="1101817"/>
            <a:ext cx="3916076" cy="326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5"/>
              </a:lnSpc>
              <a:spcBef>
                <a:spcPct val="0"/>
              </a:spcBef>
            </a:pPr>
            <a:r>
              <a:rPr lang="en-US" b="true" sz="22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LiChess Statistical Thinking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135166" y="5593338"/>
            <a:ext cx="1487166" cy="382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5"/>
              </a:lnSpc>
              <a:spcBef>
                <a:spcPct val="0"/>
              </a:spcBef>
            </a:pPr>
            <a:r>
              <a:rPr lang="en-US" b="true" sz="2190">
                <a:solidFill>
                  <a:srgbClr val="EEB23E"/>
                </a:solidFill>
                <a:latin typeface="Arimo Bold"/>
                <a:ea typeface="Arimo Bold"/>
                <a:cs typeface="Arimo Bold"/>
                <a:sym typeface="Arimo Bold"/>
                <a:hlinkClick r:id="rId13" tooltip="https://fr.wikipedia.org/wiki/%C3%80"/>
              </a:rPr>
              <a:t>À</a:t>
            </a:r>
            <a:r>
              <a:rPr lang="en-US" b="true" sz="2190">
                <a:solidFill>
                  <a:srgbClr val="EEB23E"/>
                </a:solidFill>
                <a:latin typeface="Arimo Bold"/>
                <a:ea typeface="Arimo Bold"/>
                <a:cs typeface="Arimo Bold"/>
                <a:sym typeface="Arimo Bold"/>
              </a:rPr>
              <a:t> l’origine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80754" y="5667549"/>
            <a:ext cx="1252907" cy="327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9"/>
              </a:lnSpc>
              <a:spcBef>
                <a:spcPct val="0"/>
              </a:spcBef>
            </a:pPr>
            <a:r>
              <a:rPr lang="en-US" b="true" sz="2187">
                <a:solidFill>
                  <a:srgbClr val="EEB23E"/>
                </a:solidFill>
                <a:latin typeface="Aileron Bold"/>
                <a:ea typeface="Aileron Bold"/>
                <a:cs typeface="Aileron Bold"/>
                <a:sym typeface="Aileron Bold"/>
              </a:rPr>
              <a:t>Thread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63219" y="5500861"/>
            <a:ext cx="1252907" cy="661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9"/>
              </a:lnSpc>
            </a:pPr>
            <a:r>
              <a:rPr lang="en-US" sz="2187" b="true">
                <a:solidFill>
                  <a:srgbClr val="EEB23E"/>
                </a:solidFill>
                <a:latin typeface="Aileron Bold"/>
                <a:ea typeface="Aileron Bold"/>
                <a:cs typeface="Aileron Bold"/>
                <a:sym typeface="Aileron Bold"/>
              </a:rPr>
              <a:t>Thread </a:t>
            </a:r>
          </a:p>
          <a:p>
            <a:pPr algn="ctr">
              <a:lnSpc>
                <a:spcPts val="2669"/>
              </a:lnSpc>
              <a:spcBef>
                <a:spcPct val="0"/>
              </a:spcBef>
            </a:pPr>
            <a:r>
              <a:rPr lang="en-US" b="true" sz="2187">
                <a:solidFill>
                  <a:srgbClr val="EEB23E"/>
                </a:solidFill>
                <a:latin typeface="Aileron Bold"/>
                <a:ea typeface="Aileron Bold"/>
                <a:cs typeface="Aileron Bold"/>
                <a:sym typeface="Aileron Bold"/>
              </a:rPr>
              <a:t>+ batch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2700000">
            <a:off x="16857796" y="9007608"/>
            <a:ext cx="332617" cy="332617"/>
          </a:xfrm>
          <a:custGeom>
            <a:avLst/>
            <a:gdLst/>
            <a:ahLst/>
            <a:cxnLst/>
            <a:rect r="r" b="b" t="t" l="l"/>
            <a:pathLst>
              <a:path h="332617" w="332617">
                <a:moveTo>
                  <a:pt x="0" y="0"/>
                </a:moveTo>
                <a:lnTo>
                  <a:pt x="332617" y="0"/>
                </a:lnTo>
                <a:lnTo>
                  <a:pt x="332617" y="332617"/>
                </a:lnTo>
                <a:lnTo>
                  <a:pt x="0" y="3326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332918" y="2846358"/>
            <a:ext cx="2103272" cy="1693134"/>
          </a:xfrm>
          <a:custGeom>
            <a:avLst/>
            <a:gdLst/>
            <a:ahLst/>
            <a:cxnLst/>
            <a:rect r="r" b="b" t="t" l="l"/>
            <a:pathLst>
              <a:path h="1693134" w="2103272">
                <a:moveTo>
                  <a:pt x="0" y="0"/>
                </a:moveTo>
                <a:lnTo>
                  <a:pt x="2103272" y="0"/>
                </a:lnTo>
                <a:lnTo>
                  <a:pt x="2103272" y="1693133"/>
                </a:lnTo>
                <a:lnTo>
                  <a:pt x="0" y="169313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DAGY98e6NvU</dc:identifier>
  <dcterms:modified xsi:type="dcterms:W3CDTF">2011-08-01T06:04:30Z</dcterms:modified>
  <cp:revision>1</cp:revision>
  <dc:title>2024</dc:title>
</cp:coreProperties>
</file>